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9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3847-84A3-2947-8B54-E0B3338A9433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BAFF-662B-9B42-829A-78EA495B11D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1623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AD7AC-C2D3-7C45-BC4D-6E2E9EF0C8E9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BAFF-662B-9B42-829A-78EA495B11D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552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6E74-46C6-914C-98A6-5402A43C08B9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BAFF-662B-9B42-829A-78EA495B11D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8642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11476"/>
            <a:ext cx="8229600" cy="4525963"/>
          </a:xfrm>
        </p:spPr>
        <p:txBody>
          <a:bodyPr>
            <a:normAutofit/>
          </a:bodyPr>
          <a:lstStyle>
            <a:lvl1pPr marL="174625" indent="-174625">
              <a:buSzPct val="75000"/>
              <a:buFont typeface="Arial" pitchFamily="34" charset="0"/>
              <a:buChar char="•"/>
              <a:defRPr sz="2000"/>
            </a:lvl1pPr>
            <a:lvl2pPr marL="338138" indent="-157163">
              <a:buSzPct val="75000"/>
              <a:defRPr sz="1800"/>
            </a:lvl2pPr>
            <a:lvl3pPr marL="463550" indent="-123825">
              <a:buSzPct val="75000"/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A410-C38B-46EE-B9DB-0EB8A97C30E5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46501" y="6356350"/>
            <a:ext cx="2133600" cy="365125"/>
          </a:xfrm>
        </p:spPr>
        <p:txBody>
          <a:bodyPr/>
          <a:lstStyle/>
          <a:p>
            <a:fld id="{7AA235E8-1C80-4925-B8AE-BD48F02991A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3088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49679"/>
            <a:ext cx="8229600" cy="4525963"/>
          </a:xfrm>
        </p:spPr>
        <p:txBody>
          <a:bodyPr>
            <a:normAutofit/>
          </a:bodyPr>
          <a:lstStyle>
            <a:lvl1pPr marL="174625" indent="-174625">
              <a:buSzPct val="75000"/>
              <a:buFont typeface="Arial" pitchFamily="34" charset="0"/>
              <a:buChar char="•"/>
              <a:defRPr sz="2000"/>
            </a:lvl1pPr>
            <a:lvl2pPr marL="338138" indent="-157163">
              <a:buSzPct val="75000"/>
              <a:defRPr sz="1800"/>
            </a:lvl2pPr>
            <a:lvl3pPr marL="463550" indent="-123825">
              <a:buSzPct val="75000"/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A410-C38B-46EE-B9DB-0EB8A97C30E5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46501" y="6356350"/>
            <a:ext cx="2133600" cy="365125"/>
          </a:xfrm>
        </p:spPr>
        <p:txBody>
          <a:bodyPr/>
          <a:lstStyle/>
          <a:p>
            <a:fld id="{7AA235E8-1C80-4925-B8AE-BD48F02991A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0266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229600" cy="4525963"/>
          </a:xfrm>
        </p:spPr>
        <p:txBody>
          <a:bodyPr>
            <a:normAutofit/>
          </a:bodyPr>
          <a:lstStyle>
            <a:lvl1pPr marL="174625" indent="-174625">
              <a:buSzPct val="75000"/>
              <a:buFont typeface="Arial" pitchFamily="34" charset="0"/>
              <a:buChar char="•"/>
              <a:defRPr sz="2000"/>
            </a:lvl1pPr>
            <a:lvl2pPr marL="338138" indent="-157163">
              <a:buSzPct val="75000"/>
              <a:defRPr sz="1800"/>
            </a:lvl2pPr>
            <a:lvl3pPr marL="463550" indent="-123825">
              <a:buSzPct val="75000"/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A410-C38B-46EE-B9DB-0EB8A97C30E5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46501" y="6356350"/>
            <a:ext cx="2133600" cy="365125"/>
          </a:xfrm>
        </p:spPr>
        <p:txBody>
          <a:bodyPr/>
          <a:lstStyle/>
          <a:p>
            <a:fld id="{7AA235E8-1C80-4925-B8AE-BD48F02991A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3193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229600" cy="4525963"/>
          </a:xfrm>
        </p:spPr>
        <p:txBody>
          <a:bodyPr>
            <a:normAutofit/>
          </a:bodyPr>
          <a:lstStyle>
            <a:lvl1pPr marL="174625" indent="-174625">
              <a:buSzPct val="75000"/>
              <a:buFont typeface="Arial" pitchFamily="34" charset="0"/>
              <a:buChar char="•"/>
              <a:defRPr sz="2000"/>
            </a:lvl1pPr>
            <a:lvl2pPr marL="338138" indent="-157163">
              <a:buSzPct val="75000"/>
              <a:defRPr sz="1800"/>
            </a:lvl2pPr>
            <a:lvl3pPr marL="463550" indent="-123825">
              <a:buSzPct val="75000"/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A410-C38B-46EE-B9DB-0EB8A97C30E5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46501" y="6356350"/>
            <a:ext cx="2133600" cy="365125"/>
          </a:xfrm>
        </p:spPr>
        <p:txBody>
          <a:bodyPr/>
          <a:lstStyle/>
          <a:p>
            <a:fld id="{7AA235E8-1C80-4925-B8AE-BD48F02991A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5355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229600" cy="4525963"/>
          </a:xfrm>
        </p:spPr>
        <p:txBody>
          <a:bodyPr>
            <a:normAutofit/>
          </a:bodyPr>
          <a:lstStyle>
            <a:lvl1pPr marL="174625" indent="-174625">
              <a:buSzPct val="75000"/>
              <a:buFont typeface="Arial" pitchFamily="34" charset="0"/>
              <a:buChar char="•"/>
              <a:defRPr sz="2000"/>
            </a:lvl1pPr>
            <a:lvl2pPr marL="338138" indent="-157163">
              <a:buSzPct val="75000"/>
              <a:defRPr sz="1800"/>
            </a:lvl2pPr>
            <a:lvl3pPr marL="463550" indent="-123825">
              <a:buSzPct val="75000"/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A410-C38B-46EE-B9DB-0EB8A97C30E5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46501" y="6356350"/>
            <a:ext cx="2133600" cy="365125"/>
          </a:xfrm>
        </p:spPr>
        <p:txBody>
          <a:bodyPr/>
          <a:lstStyle/>
          <a:p>
            <a:fld id="{7AA235E8-1C80-4925-B8AE-BD48F02991A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9073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229600" cy="4525963"/>
          </a:xfrm>
        </p:spPr>
        <p:txBody>
          <a:bodyPr>
            <a:normAutofit/>
          </a:bodyPr>
          <a:lstStyle>
            <a:lvl1pPr marL="174625" indent="-174625">
              <a:buSzPct val="75000"/>
              <a:buFont typeface="Arial" pitchFamily="34" charset="0"/>
              <a:buChar char="•"/>
              <a:defRPr sz="2000"/>
            </a:lvl1pPr>
            <a:lvl2pPr marL="338138" indent="-157163">
              <a:buSzPct val="75000"/>
              <a:defRPr sz="1800"/>
            </a:lvl2pPr>
            <a:lvl3pPr marL="463550" indent="-123825">
              <a:buSzPct val="75000"/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A410-C38B-46EE-B9DB-0EB8A97C30E5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46501" y="6356350"/>
            <a:ext cx="2133600" cy="365125"/>
          </a:xfrm>
        </p:spPr>
        <p:txBody>
          <a:bodyPr/>
          <a:lstStyle/>
          <a:p>
            <a:fld id="{7AA235E8-1C80-4925-B8AE-BD48F02991A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8779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229600" cy="4525963"/>
          </a:xfrm>
        </p:spPr>
        <p:txBody>
          <a:bodyPr>
            <a:normAutofit/>
          </a:bodyPr>
          <a:lstStyle>
            <a:lvl1pPr marL="174625" indent="-174625">
              <a:buSzPct val="75000"/>
              <a:buFont typeface="Arial" pitchFamily="34" charset="0"/>
              <a:buChar char="•"/>
              <a:defRPr sz="2000"/>
            </a:lvl1pPr>
            <a:lvl2pPr marL="338138" indent="-157163">
              <a:buSzPct val="75000"/>
              <a:defRPr sz="1800"/>
            </a:lvl2pPr>
            <a:lvl3pPr marL="463550" indent="-123825">
              <a:buSzPct val="75000"/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A410-C38B-46EE-B9DB-0EB8A97C30E5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46501" y="6356350"/>
            <a:ext cx="2133600" cy="365125"/>
          </a:xfrm>
        </p:spPr>
        <p:txBody>
          <a:bodyPr/>
          <a:lstStyle/>
          <a:p>
            <a:fld id="{7AA235E8-1C80-4925-B8AE-BD48F02991A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1421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EB322-DEAC-EE43-BE86-B7268BD23BB0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BAFF-662B-9B42-829A-78EA495B11D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37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9ED1-79BD-A44E-B9EF-70A5A0E43DD4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BAFF-662B-9B42-829A-78EA495B11D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635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C5CFD-833A-BB4A-B815-5AF47CB46FAA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BAFF-662B-9B42-829A-78EA495B11D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7278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2589-1789-C846-ADE2-B2D346D53AE3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BAFF-662B-9B42-829A-78EA495B11D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1743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BA429-D8A9-6748-BE1D-7379C0417D20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BAFF-662B-9B42-829A-78EA495B11D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2214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C49E-97BA-CF43-B91E-990F7F300EAE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BAFF-662B-9B42-829A-78EA495B11D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7063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32D9-E89A-454B-8F27-2E182E54B16A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BAFF-662B-9B42-829A-78EA495B11D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4543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C3C0-BAAB-7040-A2D5-9087381CDA14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BAFF-662B-9B42-829A-78EA495B11D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9499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PPT-Slide2.jpg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7E843-778D-3A44-BC96-4556E38BE651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FBAFF-662B-9B42-829A-78EA495B11D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3124200" y="64992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952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rgbClr val="E58856"/>
          </a:solidFill>
          <a:effectLst/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Here to There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 Discussion and Planning Tool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3847-84A3-2947-8B54-E0B3338A9433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BAFF-662B-9B42-829A-78EA495B11D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96205" y="6568364"/>
            <a:ext cx="23775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© Copyright Chief Outsiders, LLC 2015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from Here to There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EB322-DEAC-EE43-BE86-B7268BD23BB0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BAFF-662B-9B42-829A-78EA495B11D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4300" y="4652689"/>
            <a:ext cx="4368691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srgbClr val="404040"/>
                </a:solidFill>
                <a:latin typeface="Calibri"/>
              </a:rPr>
              <a:t>HERE</a:t>
            </a:r>
            <a:r>
              <a:rPr lang="en-US" b="1" dirty="0">
                <a:solidFill>
                  <a:srgbClr val="404040"/>
                </a:solidFill>
                <a:latin typeface="Calibri"/>
              </a:rPr>
              <a:t> </a:t>
            </a:r>
            <a:r>
              <a:rPr lang="en-US" dirty="0">
                <a:solidFill>
                  <a:srgbClr val="404040"/>
                </a:solidFill>
                <a:latin typeface="Calibri"/>
              </a:rPr>
              <a:t>- Why staying </a:t>
            </a:r>
            <a:r>
              <a:rPr lang="en-US" i="1" dirty="0">
                <a:solidFill>
                  <a:srgbClr val="404040"/>
                </a:solidFill>
                <a:latin typeface="Calibri"/>
              </a:rPr>
              <a:t>here</a:t>
            </a:r>
            <a:r>
              <a:rPr lang="en-US" dirty="0">
                <a:solidFill>
                  <a:srgbClr val="404040"/>
                </a:solidFill>
                <a:latin typeface="Calibri"/>
              </a:rPr>
              <a:t> is unacceptable</a:t>
            </a:r>
          </a:p>
          <a:p>
            <a:pPr defTabSz="914400">
              <a:buFontTx/>
              <a:buChar char="-"/>
            </a:pPr>
            <a:r>
              <a:rPr lang="en-US" dirty="0">
                <a:solidFill>
                  <a:srgbClr val="404040"/>
                </a:solidFill>
                <a:latin typeface="Calibri"/>
              </a:rPr>
              <a:t>Current state</a:t>
            </a:r>
          </a:p>
          <a:p>
            <a:pPr defTabSz="914400">
              <a:buFontTx/>
              <a:buChar char="-"/>
            </a:pPr>
            <a:r>
              <a:rPr lang="en-US" dirty="0">
                <a:solidFill>
                  <a:srgbClr val="404040"/>
                </a:solidFill>
                <a:latin typeface="Calibri"/>
              </a:rPr>
              <a:t>Implications of staying</a:t>
            </a:r>
          </a:p>
          <a:p>
            <a:pPr defTabSz="914400">
              <a:buFontTx/>
              <a:buChar char="-"/>
            </a:pPr>
            <a:r>
              <a:rPr lang="en-US" dirty="0">
                <a:solidFill>
                  <a:srgbClr val="404040"/>
                </a:solidFill>
                <a:latin typeface="Calibri"/>
              </a:rPr>
              <a:t>Real and intangible problems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83375" y="1584429"/>
            <a:ext cx="4405510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srgbClr val="404040"/>
                </a:solidFill>
                <a:latin typeface="Calibri"/>
              </a:rPr>
              <a:t>THERE</a:t>
            </a:r>
            <a:r>
              <a:rPr lang="en-US" b="1" dirty="0">
                <a:solidFill>
                  <a:srgbClr val="404040"/>
                </a:solidFill>
                <a:latin typeface="Calibri"/>
              </a:rPr>
              <a:t> </a:t>
            </a:r>
            <a:r>
              <a:rPr lang="en-US" dirty="0">
                <a:solidFill>
                  <a:srgbClr val="404040"/>
                </a:solidFill>
                <a:latin typeface="Calibri"/>
              </a:rPr>
              <a:t>- Why getting </a:t>
            </a:r>
            <a:r>
              <a:rPr lang="en-US" i="1" dirty="0">
                <a:solidFill>
                  <a:srgbClr val="404040"/>
                </a:solidFill>
                <a:latin typeface="Calibri"/>
              </a:rPr>
              <a:t>there </a:t>
            </a:r>
            <a:r>
              <a:rPr lang="en-US" dirty="0">
                <a:solidFill>
                  <a:srgbClr val="404040"/>
                </a:solidFill>
                <a:latin typeface="Calibri"/>
              </a:rPr>
              <a:t>is mandatory</a:t>
            </a:r>
          </a:p>
          <a:p>
            <a:pPr defTabSz="914400">
              <a:buFontTx/>
              <a:buChar char="-"/>
            </a:pPr>
            <a:r>
              <a:rPr lang="en-US" dirty="0">
                <a:solidFill>
                  <a:srgbClr val="404040"/>
                </a:solidFill>
                <a:latin typeface="Calibri"/>
              </a:rPr>
              <a:t>Future state</a:t>
            </a:r>
          </a:p>
          <a:p>
            <a:pPr defTabSz="914400">
              <a:buFontTx/>
              <a:buChar char="-"/>
            </a:pPr>
            <a:r>
              <a:rPr lang="en-US" dirty="0">
                <a:solidFill>
                  <a:srgbClr val="404040"/>
                </a:solidFill>
                <a:latin typeface="Calibri"/>
              </a:rPr>
              <a:t>Implications of achieving</a:t>
            </a:r>
          </a:p>
          <a:p>
            <a:pPr defTabSz="914400">
              <a:buFontTx/>
              <a:buChar char="-"/>
            </a:pPr>
            <a:r>
              <a:rPr lang="en-US" dirty="0">
                <a:solidFill>
                  <a:srgbClr val="404040"/>
                </a:solidFill>
                <a:latin typeface="Calibri"/>
              </a:rPr>
              <a:t>Real and intangible benefit</a:t>
            </a:r>
          </a:p>
        </p:txBody>
      </p:sp>
      <p:sp>
        <p:nvSpPr>
          <p:cNvPr id="8" name="Right Arrow 7"/>
          <p:cNvSpPr/>
          <p:nvPr/>
        </p:nvSpPr>
        <p:spPr>
          <a:xfrm rot="19083521">
            <a:off x="1744509" y="3157289"/>
            <a:ext cx="2800425" cy="589897"/>
          </a:xfrm>
          <a:prstGeom prst="rightArrow">
            <a:avLst>
              <a:gd name="adj1" fmla="val 50000"/>
              <a:gd name="adj2" fmla="val 91655"/>
            </a:avLst>
          </a:prstGeom>
          <a:gradFill>
            <a:gsLst>
              <a:gs pos="19000">
                <a:schemeClr val="accent6">
                  <a:lumMod val="50000"/>
                </a:schemeClr>
              </a:gs>
              <a:gs pos="100000">
                <a:schemeClr val="bg1">
                  <a:alpha val="7000"/>
                </a:schemeClr>
              </a:gs>
            </a:gsLst>
            <a:lin ang="1134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00124" y="3182904"/>
            <a:ext cx="330615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2400" b="1" dirty="0">
                <a:solidFill>
                  <a:srgbClr val="404040"/>
                </a:solidFill>
                <a:latin typeface="Calibri"/>
              </a:rPr>
              <a:t>THE PLAN </a:t>
            </a:r>
            <a:r>
              <a:rPr lang="en-US" dirty="0">
                <a:solidFill>
                  <a:srgbClr val="404040"/>
                </a:solidFill>
                <a:latin typeface="Calibri"/>
              </a:rPr>
              <a:t>– How to get </a:t>
            </a:r>
            <a:r>
              <a:rPr lang="en-US" i="1" dirty="0">
                <a:solidFill>
                  <a:srgbClr val="404040"/>
                </a:solidFill>
                <a:latin typeface="Calibri"/>
              </a:rPr>
              <a:t>there</a:t>
            </a:r>
          </a:p>
          <a:p>
            <a:pPr defTabSz="914400">
              <a:buFontTx/>
              <a:buChar char="-"/>
            </a:pPr>
            <a:r>
              <a:rPr lang="en-US" dirty="0">
                <a:solidFill>
                  <a:srgbClr val="404040"/>
                </a:solidFill>
                <a:latin typeface="Calibri"/>
              </a:rPr>
              <a:t>What will be hardest</a:t>
            </a:r>
          </a:p>
          <a:p>
            <a:pPr defTabSz="914400">
              <a:buFontTx/>
              <a:buChar char="-"/>
            </a:pPr>
            <a:r>
              <a:rPr lang="en-US" dirty="0">
                <a:solidFill>
                  <a:srgbClr val="404040"/>
                </a:solidFill>
                <a:latin typeface="Calibri"/>
              </a:rPr>
              <a:t>Resource challenges</a:t>
            </a:r>
          </a:p>
          <a:p>
            <a:pPr defTabSz="914400">
              <a:buFontTx/>
              <a:buChar char="-"/>
            </a:pPr>
            <a:r>
              <a:rPr lang="en-US" dirty="0">
                <a:solidFill>
                  <a:srgbClr val="404040"/>
                </a:solidFill>
                <a:latin typeface="Calibri"/>
              </a:rPr>
              <a:t>Metrics/Milestones</a:t>
            </a:r>
          </a:p>
          <a:p>
            <a:pPr defTabSz="914400">
              <a:buFontTx/>
              <a:buChar char="-"/>
            </a:pPr>
            <a:endParaRPr lang="en-US" dirty="0">
              <a:solidFill>
                <a:srgbClr val="404040"/>
              </a:solidFill>
              <a:latin typeface="Calibri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800462" y="3251867"/>
            <a:ext cx="1165826" cy="200371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4300" y="1584429"/>
            <a:ext cx="2237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i="1" dirty="0">
                <a:solidFill>
                  <a:srgbClr val="404040"/>
                </a:solidFill>
                <a:latin typeface="Calibri"/>
              </a:rPr>
              <a:t>CEO’s Vision Drives New Opportunities</a:t>
            </a:r>
          </a:p>
        </p:txBody>
      </p:sp>
      <p:sp>
        <p:nvSpPr>
          <p:cNvPr id="13" name="Left Brace 12"/>
          <p:cNvSpPr/>
          <p:nvPr/>
        </p:nvSpPr>
        <p:spPr>
          <a:xfrm rot="2581305">
            <a:off x="1732510" y="3624962"/>
            <a:ext cx="310666" cy="873421"/>
          </a:xfrm>
          <a:prstGeom prst="leftBrace">
            <a:avLst>
              <a:gd name="adj1" fmla="val 58515"/>
              <a:gd name="adj2" fmla="val 50000"/>
            </a:avLst>
          </a:prstGeom>
          <a:ln w="12700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 rot="18901513">
            <a:off x="1192069" y="3682264"/>
            <a:ext cx="879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dirty="0">
                <a:solidFill>
                  <a:prstClr val="black"/>
                </a:solidFill>
                <a:latin typeface="Calibri"/>
              </a:rPr>
              <a:t>Easy start</a:t>
            </a:r>
          </a:p>
        </p:txBody>
      </p:sp>
      <p:sp>
        <p:nvSpPr>
          <p:cNvPr id="15" name="TextBox 14"/>
          <p:cNvSpPr txBox="1"/>
          <p:nvPr/>
        </p:nvSpPr>
        <p:spPr>
          <a:xfrm rot="18901513">
            <a:off x="2812946" y="2143097"/>
            <a:ext cx="9392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dirty="0">
                <a:solidFill>
                  <a:prstClr val="black"/>
                </a:solidFill>
                <a:latin typeface="Calibri"/>
              </a:rPr>
              <a:t>Easy finish</a:t>
            </a:r>
          </a:p>
        </p:txBody>
      </p:sp>
      <p:sp>
        <p:nvSpPr>
          <p:cNvPr id="16" name="Left Brace 15"/>
          <p:cNvSpPr/>
          <p:nvPr/>
        </p:nvSpPr>
        <p:spPr>
          <a:xfrm rot="2581305">
            <a:off x="3398181" y="2138235"/>
            <a:ext cx="310666" cy="873421"/>
          </a:xfrm>
          <a:prstGeom prst="leftBrace">
            <a:avLst>
              <a:gd name="adj1" fmla="val 58515"/>
              <a:gd name="adj2" fmla="val 50000"/>
            </a:avLst>
          </a:prstGeom>
          <a:ln w="12700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Left Brace 16"/>
          <p:cNvSpPr/>
          <p:nvPr/>
        </p:nvSpPr>
        <p:spPr>
          <a:xfrm rot="13551292">
            <a:off x="3129593" y="3277409"/>
            <a:ext cx="310666" cy="1271797"/>
          </a:xfrm>
          <a:prstGeom prst="leftBrace">
            <a:avLst>
              <a:gd name="adj1" fmla="val 58515"/>
              <a:gd name="adj2" fmla="val 50000"/>
            </a:avLst>
          </a:prstGeom>
          <a:ln w="12700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 rot="18901513">
            <a:off x="2972543" y="3961056"/>
            <a:ext cx="10951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b="1" dirty="0">
                <a:solidFill>
                  <a:prstClr val="black"/>
                </a:solidFill>
                <a:latin typeface="Calibri"/>
              </a:rPr>
              <a:t>Hard </a:t>
            </a:r>
            <a:r>
              <a:rPr lang="en-US" sz="1400" dirty="0">
                <a:solidFill>
                  <a:prstClr val="black"/>
                </a:solidFill>
                <a:latin typeface="Calibri"/>
              </a:rPr>
              <a:t>middle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96205" y="6568364"/>
            <a:ext cx="23775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© Copyright Chief Outsiders, LLC 2015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92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EB322-DEAC-EE43-BE86-B7268BD23BB0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BAFF-662B-9B42-829A-78EA495B11D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461002"/>
            <a:ext cx="599497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4000" b="1" dirty="0">
                <a:solidFill>
                  <a:srgbClr val="404040"/>
                </a:solidFill>
                <a:latin typeface="Calibri"/>
              </a:rPr>
              <a:t>HERE </a:t>
            </a:r>
            <a:r>
              <a:rPr lang="en-US" sz="2400" dirty="0">
                <a:solidFill>
                  <a:srgbClr val="404040"/>
                </a:solidFill>
                <a:latin typeface="Calibri"/>
              </a:rPr>
              <a:t>- Why staying </a:t>
            </a:r>
            <a:r>
              <a:rPr lang="en-US" sz="2400" i="1" dirty="0">
                <a:solidFill>
                  <a:srgbClr val="404040"/>
                </a:solidFill>
                <a:latin typeface="Calibri"/>
              </a:rPr>
              <a:t>here </a:t>
            </a:r>
            <a:r>
              <a:rPr lang="en-US" sz="2400" dirty="0">
                <a:solidFill>
                  <a:srgbClr val="404040"/>
                </a:solidFill>
                <a:latin typeface="Calibri"/>
              </a:rPr>
              <a:t>is unacceptable</a:t>
            </a:r>
            <a:endParaRPr lang="en-US" sz="2400" i="1" dirty="0">
              <a:solidFill>
                <a:srgbClr val="404040"/>
              </a:solidFill>
              <a:latin typeface="Calibri"/>
            </a:endParaRPr>
          </a:p>
          <a:p>
            <a:pPr defTabSz="914400">
              <a:buFontTx/>
              <a:buChar char="-"/>
            </a:pPr>
            <a:r>
              <a:rPr lang="en-US" sz="2400" dirty="0">
                <a:solidFill>
                  <a:srgbClr val="404040"/>
                </a:solidFill>
                <a:latin typeface="Calibri"/>
              </a:rPr>
              <a:t>Current state</a:t>
            </a:r>
          </a:p>
          <a:p>
            <a:pPr lvl="1" defTabSz="914400">
              <a:buFontTx/>
              <a:buChar char="-"/>
            </a:pPr>
            <a:r>
              <a:rPr lang="en-US" sz="2400" dirty="0">
                <a:solidFill>
                  <a:srgbClr val="404040"/>
                </a:solidFill>
                <a:latin typeface="Calibri"/>
              </a:rPr>
              <a:t>Financial</a:t>
            </a:r>
          </a:p>
          <a:p>
            <a:pPr lvl="1" defTabSz="914400">
              <a:buFontTx/>
              <a:buChar char="-"/>
            </a:pPr>
            <a:r>
              <a:rPr lang="en-US" sz="2400" dirty="0">
                <a:solidFill>
                  <a:srgbClr val="404040"/>
                </a:solidFill>
                <a:latin typeface="Calibri"/>
              </a:rPr>
              <a:t>Reputation</a:t>
            </a:r>
          </a:p>
          <a:p>
            <a:pPr lvl="1" defTabSz="914400">
              <a:buFontTx/>
              <a:buChar char="-"/>
            </a:pPr>
            <a:r>
              <a:rPr lang="en-US" sz="2400" dirty="0">
                <a:solidFill>
                  <a:srgbClr val="404040"/>
                </a:solidFill>
                <a:latin typeface="Calibri"/>
              </a:rPr>
              <a:t>Offerings</a:t>
            </a:r>
          </a:p>
          <a:p>
            <a:pPr lvl="1" defTabSz="914400">
              <a:buFontTx/>
              <a:buChar char="-"/>
            </a:pPr>
            <a:r>
              <a:rPr lang="en-US" sz="2400" dirty="0">
                <a:solidFill>
                  <a:srgbClr val="404040"/>
                </a:solidFill>
                <a:latin typeface="Calibri"/>
              </a:rPr>
              <a:t>Organization</a:t>
            </a:r>
          </a:p>
          <a:p>
            <a:pPr defTabSz="914400">
              <a:buFontTx/>
              <a:buChar char="-"/>
            </a:pPr>
            <a:r>
              <a:rPr lang="en-US" sz="2400" dirty="0">
                <a:solidFill>
                  <a:srgbClr val="404040"/>
                </a:solidFill>
                <a:latin typeface="Calibri"/>
              </a:rPr>
              <a:t>Implications of staying</a:t>
            </a:r>
          </a:p>
          <a:p>
            <a:pPr lvl="1" defTabSz="914400">
              <a:buFontTx/>
              <a:buChar char="-"/>
            </a:pPr>
            <a:r>
              <a:rPr lang="en-US" sz="2400" dirty="0">
                <a:solidFill>
                  <a:srgbClr val="404040"/>
                </a:solidFill>
                <a:latin typeface="Calibri"/>
              </a:rPr>
              <a:t>Long-term </a:t>
            </a:r>
            <a:r>
              <a:rPr lang="en-US" sz="2400" dirty="0" smtClean="0">
                <a:solidFill>
                  <a:srgbClr val="404040"/>
                </a:solidFill>
                <a:latin typeface="Calibri"/>
              </a:rPr>
              <a:t>impact – business and personal</a:t>
            </a:r>
            <a:endParaRPr lang="en-US" sz="2400" dirty="0">
              <a:solidFill>
                <a:srgbClr val="404040"/>
              </a:solidFill>
              <a:latin typeface="Calibri"/>
            </a:endParaRPr>
          </a:p>
          <a:p>
            <a:pPr defTabSz="914400">
              <a:buFontTx/>
              <a:buChar char="-"/>
            </a:pPr>
            <a:r>
              <a:rPr lang="en-US" sz="2400" dirty="0">
                <a:solidFill>
                  <a:srgbClr val="404040"/>
                </a:solidFill>
                <a:latin typeface="Calibri"/>
              </a:rPr>
              <a:t>Real and intangible problems</a:t>
            </a:r>
          </a:p>
          <a:p>
            <a:pPr lvl="1" defTabSz="914400">
              <a:buFontTx/>
              <a:buChar char="-"/>
            </a:pPr>
            <a:r>
              <a:rPr lang="en-US" sz="2400" dirty="0">
                <a:solidFill>
                  <a:srgbClr val="404040"/>
                </a:solidFill>
                <a:latin typeface="Calibri"/>
              </a:rPr>
              <a:t>What’s wrong</a:t>
            </a:r>
            <a:r>
              <a:rPr lang="en-US" sz="2400" dirty="0" smtClean="0">
                <a:solidFill>
                  <a:srgbClr val="404040"/>
                </a:solidFill>
                <a:latin typeface="Calibri"/>
              </a:rPr>
              <a:t>? (list them)</a:t>
            </a:r>
            <a:endParaRPr lang="en-US" sz="2400" dirty="0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" name="Right Arrow 7"/>
          <p:cNvSpPr/>
          <p:nvPr/>
        </p:nvSpPr>
        <p:spPr>
          <a:xfrm rot="19308522">
            <a:off x="6214744" y="1285563"/>
            <a:ext cx="2800425" cy="1308357"/>
          </a:xfrm>
          <a:prstGeom prst="rightArrow">
            <a:avLst>
              <a:gd name="adj1" fmla="val 50000"/>
              <a:gd name="adj2" fmla="val 91655"/>
            </a:avLst>
          </a:prstGeom>
          <a:gradFill>
            <a:gsLst>
              <a:gs pos="19000">
                <a:schemeClr val="accent6">
                  <a:lumMod val="50000"/>
                </a:schemeClr>
              </a:gs>
              <a:gs pos="100000">
                <a:schemeClr val="bg1">
                  <a:alpha val="7000"/>
                </a:schemeClr>
              </a:gs>
            </a:gsLst>
            <a:lin ang="1134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96205" y="6568364"/>
            <a:ext cx="23775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© Copyright Chief Outsiders, LLC 2015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3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EB322-DEAC-EE43-BE86-B7268BD23BB0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BAFF-662B-9B42-829A-78EA495B11D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8669" y="1458679"/>
            <a:ext cx="599497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4000" b="1" dirty="0">
                <a:solidFill>
                  <a:srgbClr val="404040"/>
                </a:solidFill>
                <a:latin typeface="Calibri"/>
              </a:rPr>
              <a:t>THERE</a:t>
            </a:r>
            <a:r>
              <a:rPr lang="en-US" sz="2400" b="1" dirty="0">
                <a:solidFill>
                  <a:srgbClr val="404040"/>
                </a:solidFill>
                <a:latin typeface="Calibri"/>
              </a:rPr>
              <a:t> </a:t>
            </a:r>
            <a:r>
              <a:rPr lang="en-US" sz="2400" dirty="0">
                <a:solidFill>
                  <a:srgbClr val="404040"/>
                </a:solidFill>
                <a:latin typeface="Calibri"/>
              </a:rPr>
              <a:t>- Why getting </a:t>
            </a:r>
            <a:r>
              <a:rPr lang="en-US" sz="2400" i="1" dirty="0">
                <a:solidFill>
                  <a:srgbClr val="404040"/>
                </a:solidFill>
                <a:latin typeface="Calibri"/>
              </a:rPr>
              <a:t>there </a:t>
            </a:r>
            <a:r>
              <a:rPr lang="en-US" sz="2400" dirty="0">
                <a:solidFill>
                  <a:srgbClr val="404040"/>
                </a:solidFill>
                <a:latin typeface="Calibri"/>
              </a:rPr>
              <a:t>is mandatory</a:t>
            </a:r>
          </a:p>
          <a:p>
            <a:pPr defTabSz="914400">
              <a:buFontTx/>
              <a:buChar char="-"/>
            </a:pPr>
            <a:r>
              <a:rPr lang="en-US" sz="2400" dirty="0">
                <a:solidFill>
                  <a:srgbClr val="404040"/>
                </a:solidFill>
                <a:latin typeface="Calibri"/>
              </a:rPr>
              <a:t>Future state</a:t>
            </a:r>
          </a:p>
          <a:p>
            <a:pPr lvl="1" defTabSz="914400">
              <a:buFontTx/>
              <a:buChar char="-"/>
            </a:pPr>
            <a:r>
              <a:rPr lang="en-US" sz="2400" dirty="0">
                <a:solidFill>
                  <a:srgbClr val="404040"/>
                </a:solidFill>
                <a:latin typeface="Calibri"/>
              </a:rPr>
              <a:t>Financial</a:t>
            </a:r>
          </a:p>
          <a:p>
            <a:pPr lvl="1" defTabSz="914400">
              <a:buFontTx/>
              <a:buChar char="-"/>
            </a:pPr>
            <a:r>
              <a:rPr lang="en-US" sz="2400" dirty="0">
                <a:solidFill>
                  <a:srgbClr val="404040"/>
                </a:solidFill>
                <a:latin typeface="Calibri"/>
              </a:rPr>
              <a:t>Reputation</a:t>
            </a:r>
          </a:p>
          <a:p>
            <a:pPr lvl="1" defTabSz="914400">
              <a:buFontTx/>
              <a:buChar char="-"/>
            </a:pPr>
            <a:r>
              <a:rPr lang="en-US" sz="2400" dirty="0">
                <a:solidFill>
                  <a:srgbClr val="404040"/>
                </a:solidFill>
                <a:latin typeface="Calibri"/>
              </a:rPr>
              <a:t>Offerings</a:t>
            </a:r>
          </a:p>
          <a:p>
            <a:pPr lvl="1" defTabSz="914400">
              <a:buFontTx/>
              <a:buChar char="-"/>
            </a:pPr>
            <a:r>
              <a:rPr lang="en-US" sz="2400" dirty="0">
                <a:solidFill>
                  <a:srgbClr val="404040"/>
                </a:solidFill>
                <a:latin typeface="Calibri"/>
              </a:rPr>
              <a:t>Organization</a:t>
            </a:r>
          </a:p>
          <a:p>
            <a:pPr defTabSz="914400">
              <a:buFontTx/>
              <a:buChar char="-"/>
            </a:pPr>
            <a:r>
              <a:rPr lang="en-US" sz="2400" dirty="0">
                <a:solidFill>
                  <a:srgbClr val="404040"/>
                </a:solidFill>
                <a:latin typeface="Calibri"/>
              </a:rPr>
              <a:t>Implications of achieving</a:t>
            </a:r>
          </a:p>
          <a:p>
            <a:pPr lvl="1" defTabSz="914400">
              <a:buFontTx/>
              <a:buChar char="-"/>
            </a:pPr>
            <a:r>
              <a:rPr lang="en-US" sz="2400" dirty="0">
                <a:solidFill>
                  <a:srgbClr val="404040"/>
                </a:solidFill>
                <a:latin typeface="Calibri"/>
              </a:rPr>
              <a:t>Long-term </a:t>
            </a:r>
            <a:r>
              <a:rPr lang="en-US" sz="2400" dirty="0" smtClean="0">
                <a:solidFill>
                  <a:srgbClr val="404040"/>
                </a:solidFill>
                <a:latin typeface="Calibri"/>
              </a:rPr>
              <a:t>impact – business and personal</a:t>
            </a:r>
            <a:endParaRPr lang="en-US" sz="2400" dirty="0">
              <a:solidFill>
                <a:srgbClr val="404040"/>
              </a:solidFill>
              <a:latin typeface="Calibri"/>
            </a:endParaRPr>
          </a:p>
          <a:p>
            <a:pPr defTabSz="914400">
              <a:buFontTx/>
              <a:buChar char="-"/>
            </a:pPr>
            <a:r>
              <a:rPr lang="en-US" sz="2400" dirty="0">
                <a:solidFill>
                  <a:srgbClr val="404040"/>
                </a:solidFill>
                <a:latin typeface="Calibri"/>
              </a:rPr>
              <a:t>Real and intangible benefit</a:t>
            </a:r>
          </a:p>
          <a:p>
            <a:pPr lvl="1" defTabSz="914400">
              <a:buFontTx/>
              <a:buChar char="-"/>
            </a:pPr>
            <a:r>
              <a:rPr lang="en-US" sz="2400" dirty="0">
                <a:solidFill>
                  <a:srgbClr val="404040"/>
                </a:solidFill>
                <a:latin typeface="Calibri"/>
              </a:rPr>
              <a:t>Why do it</a:t>
            </a:r>
            <a:r>
              <a:rPr lang="en-US" sz="2400" dirty="0" smtClean="0">
                <a:solidFill>
                  <a:srgbClr val="404040"/>
                </a:solidFill>
                <a:latin typeface="Calibri"/>
              </a:rPr>
              <a:t>? (what will be different?)</a:t>
            </a:r>
            <a:endParaRPr lang="en-US" sz="2400" dirty="0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" name="Right Arrow 7"/>
          <p:cNvSpPr/>
          <p:nvPr/>
        </p:nvSpPr>
        <p:spPr>
          <a:xfrm rot="19083521">
            <a:off x="78541" y="4781367"/>
            <a:ext cx="2800425" cy="1308357"/>
          </a:xfrm>
          <a:prstGeom prst="rightArrow">
            <a:avLst>
              <a:gd name="adj1" fmla="val 50000"/>
              <a:gd name="adj2" fmla="val 91655"/>
            </a:avLst>
          </a:prstGeom>
          <a:gradFill>
            <a:gsLst>
              <a:gs pos="19000">
                <a:schemeClr val="accent6">
                  <a:lumMod val="50000"/>
                </a:schemeClr>
              </a:gs>
              <a:gs pos="100000">
                <a:schemeClr val="bg1">
                  <a:alpha val="7000"/>
                </a:schemeClr>
              </a:gs>
            </a:gsLst>
            <a:lin ang="1134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96205" y="6568364"/>
            <a:ext cx="23775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© Copyright Chief Outsiders, LLC 2015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76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Plan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EB322-DEAC-EE43-BE86-B7268BD23BB0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BAFF-662B-9B42-829A-78EA495B11D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1262" y="1342188"/>
            <a:ext cx="5994973" cy="2923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4000" b="1" dirty="0">
                <a:solidFill>
                  <a:srgbClr val="404040"/>
                </a:solidFill>
                <a:latin typeface="Calibri"/>
              </a:rPr>
              <a:t>THE PLAN </a:t>
            </a:r>
            <a:r>
              <a:rPr lang="en-US" sz="2400" dirty="0">
                <a:solidFill>
                  <a:srgbClr val="404040"/>
                </a:solidFill>
                <a:latin typeface="Calibri"/>
              </a:rPr>
              <a:t>– How to get </a:t>
            </a:r>
            <a:r>
              <a:rPr lang="en-US" sz="2400" i="1" dirty="0">
                <a:solidFill>
                  <a:srgbClr val="404040"/>
                </a:solidFill>
                <a:latin typeface="Calibri"/>
              </a:rPr>
              <a:t>there</a:t>
            </a:r>
          </a:p>
          <a:p>
            <a:pPr defTabSz="914400">
              <a:buFontTx/>
              <a:buChar char="-"/>
            </a:pPr>
            <a:r>
              <a:rPr lang="en-US" sz="2400" dirty="0">
                <a:solidFill>
                  <a:srgbClr val="404040"/>
                </a:solidFill>
                <a:latin typeface="Calibri"/>
              </a:rPr>
              <a:t>What we need to have answered</a:t>
            </a:r>
          </a:p>
          <a:p>
            <a:pPr lvl="1" defTabSz="914400">
              <a:buFontTx/>
              <a:buChar char="-"/>
            </a:pPr>
            <a:r>
              <a:rPr lang="en-US" sz="2400" dirty="0">
                <a:solidFill>
                  <a:srgbClr val="404040"/>
                </a:solidFill>
                <a:latin typeface="Calibri"/>
              </a:rPr>
              <a:t>Question</a:t>
            </a:r>
          </a:p>
          <a:p>
            <a:pPr lvl="1" defTabSz="914400">
              <a:buFontTx/>
              <a:buChar char="-"/>
            </a:pPr>
            <a:r>
              <a:rPr lang="en-US" sz="2400" dirty="0">
                <a:solidFill>
                  <a:srgbClr val="404040"/>
                </a:solidFill>
                <a:latin typeface="Calibri"/>
              </a:rPr>
              <a:t>Question</a:t>
            </a:r>
          </a:p>
          <a:p>
            <a:pPr lvl="1" defTabSz="914400">
              <a:buFontTx/>
              <a:buChar char="-"/>
            </a:pPr>
            <a:r>
              <a:rPr lang="en-US" sz="2400" dirty="0">
                <a:solidFill>
                  <a:srgbClr val="404040"/>
                </a:solidFill>
                <a:latin typeface="Calibri"/>
              </a:rPr>
              <a:t>Question</a:t>
            </a:r>
          </a:p>
          <a:p>
            <a:pPr defTabSz="914400">
              <a:buFontTx/>
              <a:buChar char="-"/>
            </a:pPr>
            <a:r>
              <a:rPr lang="en-US" sz="2400" dirty="0">
                <a:solidFill>
                  <a:srgbClr val="404040"/>
                </a:solidFill>
                <a:latin typeface="Calibri"/>
              </a:rPr>
              <a:t>What will be hardest</a:t>
            </a:r>
          </a:p>
          <a:p>
            <a:pPr defTabSz="914400">
              <a:buFontTx/>
              <a:buChar char="-"/>
            </a:pPr>
            <a:r>
              <a:rPr lang="en-US" sz="2400" dirty="0">
                <a:solidFill>
                  <a:srgbClr val="404040"/>
                </a:solidFill>
                <a:latin typeface="Calibri"/>
              </a:rPr>
              <a:t>Key metrics/milestones</a:t>
            </a:r>
          </a:p>
        </p:txBody>
      </p:sp>
      <p:sp>
        <p:nvSpPr>
          <p:cNvPr id="8" name="Right Arrow 7"/>
          <p:cNvSpPr/>
          <p:nvPr/>
        </p:nvSpPr>
        <p:spPr>
          <a:xfrm rot="19524771">
            <a:off x="308673" y="2728748"/>
            <a:ext cx="9300845" cy="1788378"/>
          </a:xfrm>
          <a:prstGeom prst="rightArrow">
            <a:avLst>
              <a:gd name="adj1" fmla="val 50000"/>
              <a:gd name="adj2" fmla="val 91655"/>
            </a:avLst>
          </a:prstGeom>
          <a:gradFill>
            <a:gsLst>
              <a:gs pos="19000">
                <a:schemeClr val="accent6">
                  <a:lumMod val="50000"/>
                </a:schemeClr>
              </a:gs>
              <a:gs pos="100000">
                <a:schemeClr val="bg1">
                  <a:alpha val="7000"/>
                </a:schemeClr>
              </a:gs>
            </a:gsLst>
            <a:lin ang="1134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30763" y="3842178"/>
            <a:ext cx="285545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sz="2400" b="1" dirty="0">
                <a:solidFill>
                  <a:srgbClr val="404040"/>
                </a:solidFill>
                <a:latin typeface="Calibri"/>
              </a:rPr>
              <a:t>What Should We:</a:t>
            </a:r>
          </a:p>
          <a:p>
            <a:pPr defTabSz="914400">
              <a:buFontTx/>
              <a:buChar char="-"/>
            </a:pPr>
            <a:r>
              <a:rPr lang="en-US" sz="2400" dirty="0">
                <a:solidFill>
                  <a:srgbClr val="404040"/>
                </a:solidFill>
                <a:latin typeface="Calibri"/>
              </a:rPr>
              <a:t>Start doing</a:t>
            </a:r>
          </a:p>
          <a:p>
            <a:pPr defTabSz="914400">
              <a:buFontTx/>
              <a:buChar char="-"/>
            </a:pPr>
            <a:r>
              <a:rPr lang="en-US" sz="2400" dirty="0">
                <a:solidFill>
                  <a:srgbClr val="404040"/>
                </a:solidFill>
                <a:latin typeface="Calibri"/>
              </a:rPr>
              <a:t>Stop doing</a:t>
            </a:r>
          </a:p>
          <a:p>
            <a:pPr defTabSz="914400">
              <a:buFontTx/>
              <a:buChar char="-"/>
            </a:pPr>
            <a:r>
              <a:rPr lang="en-US" sz="2400" dirty="0">
                <a:solidFill>
                  <a:srgbClr val="404040"/>
                </a:solidFill>
                <a:latin typeface="Calibri"/>
              </a:rPr>
              <a:t>Continue doing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96205" y="6568364"/>
            <a:ext cx="23775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© Copyright Chief Outsiders, LLC 2015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57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from Here to There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EB322-DEAC-EE43-BE86-B7268BD23BB0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BAFF-662B-9B42-829A-78EA495B11D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4300" y="4652689"/>
            <a:ext cx="4368691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srgbClr val="404040"/>
                </a:solidFill>
                <a:latin typeface="Calibri"/>
              </a:rPr>
              <a:t>HERE</a:t>
            </a:r>
            <a:r>
              <a:rPr lang="en-US" b="1" dirty="0">
                <a:solidFill>
                  <a:srgbClr val="404040"/>
                </a:solidFill>
                <a:latin typeface="Calibri"/>
              </a:rPr>
              <a:t> </a:t>
            </a:r>
            <a:r>
              <a:rPr lang="en-US" dirty="0">
                <a:solidFill>
                  <a:srgbClr val="404040"/>
                </a:solidFill>
                <a:latin typeface="Calibri"/>
              </a:rPr>
              <a:t>- Why staying </a:t>
            </a:r>
            <a:r>
              <a:rPr lang="en-US" i="1" dirty="0" smtClean="0">
                <a:solidFill>
                  <a:srgbClr val="404040"/>
                </a:solidFill>
                <a:latin typeface="Calibri"/>
              </a:rPr>
              <a:t>here </a:t>
            </a:r>
            <a:r>
              <a:rPr lang="en-US" dirty="0" smtClean="0">
                <a:solidFill>
                  <a:srgbClr val="404040"/>
                </a:solidFill>
                <a:latin typeface="Calibri"/>
              </a:rPr>
              <a:t>is </a:t>
            </a:r>
            <a:r>
              <a:rPr lang="en-US" dirty="0">
                <a:solidFill>
                  <a:srgbClr val="404040"/>
                </a:solidFill>
                <a:latin typeface="Calibri"/>
              </a:rPr>
              <a:t>unacceptable</a:t>
            </a:r>
          </a:p>
          <a:p>
            <a:pPr defTabSz="914400">
              <a:buFontTx/>
              <a:buChar char="-"/>
            </a:pPr>
            <a:r>
              <a:rPr lang="en-US" dirty="0">
                <a:solidFill>
                  <a:srgbClr val="404040"/>
                </a:solidFill>
                <a:latin typeface="Calibri"/>
              </a:rPr>
              <a:t>Current state</a:t>
            </a:r>
          </a:p>
          <a:p>
            <a:pPr defTabSz="914400">
              <a:buFontTx/>
              <a:buChar char="-"/>
            </a:pPr>
            <a:r>
              <a:rPr lang="en-US" dirty="0">
                <a:solidFill>
                  <a:srgbClr val="404040"/>
                </a:solidFill>
                <a:latin typeface="Calibri"/>
              </a:rPr>
              <a:t>Implications of staying</a:t>
            </a:r>
          </a:p>
          <a:p>
            <a:pPr defTabSz="914400">
              <a:buFontTx/>
              <a:buChar char="-"/>
            </a:pPr>
            <a:r>
              <a:rPr lang="en-US" dirty="0">
                <a:solidFill>
                  <a:srgbClr val="404040"/>
                </a:solidFill>
                <a:latin typeface="Calibri"/>
              </a:rPr>
              <a:t>Real and intangible problems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83375" y="1584429"/>
            <a:ext cx="4405510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srgbClr val="404040"/>
                </a:solidFill>
                <a:latin typeface="Calibri"/>
              </a:rPr>
              <a:t>THERE</a:t>
            </a:r>
            <a:r>
              <a:rPr lang="en-US" b="1" dirty="0">
                <a:solidFill>
                  <a:srgbClr val="404040"/>
                </a:solidFill>
                <a:latin typeface="Calibri"/>
              </a:rPr>
              <a:t> </a:t>
            </a:r>
            <a:r>
              <a:rPr lang="en-US" dirty="0">
                <a:solidFill>
                  <a:srgbClr val="404040"/>
                </a:solidFill>
                <a:latin typeface="Calibri"/>
              </a:rPr>
              <a:t>- Why getting </a:t>
            </a:r>
            <a:r>
              <a:rPr lang="en-US" i="1" dirty="0">
                <a:solidFill>
                  <a:srgbClr val="404040"/>
                </a:solidFill>
                <a:latin typeface="Calibri"/>
              </a:rPr>
              <a:t>there </a:t>
            </a:r>
            <a:r>
              <a:rPr lang="en-US" dirty="0">
                <a:solidFill>
                  <a:srgbClr val="404040"/>
                </a:solidFill>
                <a:latin typeface="Calibri"/>
              </a:rPr>
              <a:t>is mandatory</a:t>
            </a:r>
          </a:p>
          <a:p>
            <a:pPr defTabSz="914400">
              <a:buFontTx/>
              <a:buChar char="-"/>
            </a:pPr>
            <a:r>
              <a:rPr lang="en-US" dirty="0">
                <a:solidFill>
                  <a:srgbClr val="404040"/>
                </a:solidFill>
                <a:latin typeface="Calibri"/>
              </a:rPr>
              <a:t>Future state</a:t>
            </a:r>
          </a:p>
          <a:p>
            <a:pPr defTabSz="914400">
              <a:buFontTx/>
              <a:buChar char="-"/>
            </a:pPr>
            <a:r>
              <a:rPr lang="en-US" dirty="0">
                <a:solidFill>
                  <a:srgbClr val="404040"/>
                </a:solidFill>
                <a:latin typeface="Calibri"/>
              </a:rPr>
              <a:t>Implications of achieving</a:t>
            </a:r>
          </a:p>
          <a:p>
            <a:pPr defTabSz="914400">
              <a:buFontTx/>
              <a:buChar char="-"/>
            </a:pPr>
            <a:r>
              <a:rPr lang="en-US" dirty="0">
                <a:solidFill>
                  <a:srgbClr val="404040"/>
                </a:solidFill>
                <a:latin typeface="Calibri"/>
              </a:rPr>
              <a:t>Real and intangible benefit</a:t>
            </a:r>
          </a:p>
        </p:txBody>
      </p:sp>
      <p:sp>
        <p:nvSpPr>
          <p:cNvPr id="8" name="Right Arrow 7"/>
          <p:cNvSpPr/>
          <p:nvPr/>
        </p:nvSpPr>
        <p:spPr>
          <a:xfrm rot="19083521">
            <a:off x="1744509" y="3157289"/>
            <a:ext cx="2800425" cy="589897"/>
          </a:xfrm>
          <a:prstGeom prst="rightArrow">
            <a:avLst>
              <a:gd name="adj1" fmla="val 50000"/>
              <a:gd name="adj2" fmla="val 91655"/>
            </a:avLst>
          </a:prstGeom>
          <a:gradFill>
            <a:gsLst>
              <a:gs pos="19000">
                <a:schemeClr val="accent6">
                  <a:lumMod val="50000"/>
                </a:schemeClr>
              </a:gs>
              <a:gs pos="100000">
                <a:schemeClr val="bg1">
                  <a:alpha val="7000"/>
                </a:schemeClr>
              </a:gs>
            </a:gsLst>
            <a:lin ang="1134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00124" y="3182904"/>
            <a:ext cx="330615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2400" b="1" dirty="0">
                <a:solidFill>
                  <a:srgbClr val="404040"/>
                </a:solidFill>
                <a:latin typeface="Calibri"/>
              </a:rPr>
              <a:t>THE PLAN </a:t>
            </a:r>
            <a:r>
              <a:rPr lang="en-US" dirty="0">
                <a:solidFill>
                  <a:srgbClr val="404040"/>
                </a:solidFill>
                <a:latin typeface="Calibri"/>
              </a:rPr>
              <a:t>– How to get </a:t>
            </a:r>
            <a:r>
              <a:rPr lang="en-US" i="1" dirty="0">
                <a:solidFill>
                  <a:srgbClr val="404040"/>
                </a:solidFill>
                <a:latin typeface="Calibri"/>
              </a:rPr>
              <a:t>there</a:t>
            </a:r>
          </a:p>
          <a:p>
            <a:pPr defTabSz="914400">
              <a:buFontTx/>
              <a:buChar char="-"/>
            </a:pPr>
            <a:r>
              <a:rPr lang="en-US" dirty="0">
                <a:solidFill>
                  <a:srgbClr val="404040"/>
                </a:solidFill>
                <a:latin typeface="Calibri"/>
              </a:rPr>
              <a:t>What will be hardest</a:t>
            </a:r>
          </a:p>
          <a:p>
            <a:pPr defTabSz="914400">
              <a:buFontTx/>
              <a:buChar char="-"/>
            </a:pPr>
            <a:r>
              <a:rPr lang="en-US" dirty="0">
                <a:solidFill>
                  <a:srgbClr val="404040"/>
                </a:solidFill>
                <a:latin typeface="Calibri"/>
              </a:rPr>
              <a:t>Resource challenges</a:t>
            </a:r>
          </a:p>
          <a:p>
            <a:pPr defTabSz="914400">
              <a:buFontTx/>
              <a:buChar char="-"/>
            </a:pPr>
            <a:r>
              <a:rPr lang="en-US" dirty="0">
                <a:solidFill>
                  <a:srgbClr val="404040"/>
                </a:solidFill>
                <a:latin typeface="Calibri"/>
              </a:rPr>
              <a:t>Metrics/Milestones</a:t>
            </a:r>
          </a:p>
          <a:p>
            <a:pPr defTabSz="914400">
              <a:buFontTx/>
              <a:buChar char="-"/>
            </a:pPr>
            <a:endParaRPr lang="en-US" dirty="0">
              <a:solidFill>
                <a:srgbClr val="404040"/>
              </a:solidFill>
              <a:latin typeface="Calibri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800462" y="3251867"/>
            <a:ext cx="1165826" cy="200371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4300" y="1584429"/>
            <a:ext cx="2237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i="1" dirty="0">
                <a:solidFill>
                  <a:srgbClr val="404040"/>
                </a:solidFill>
                <a:latin typeface="Calibri"/>
              </a:rPr>
              <a:t>CEO’s Vision Drives New Opportunities</a:t>
            </a:r>
          </a:p>
        </p:txBody>
      </p:sp>
      <p:sp>
        <p:nvSpPr>
          <p:cNvPr id="13" name="Left Brace 12"/>
          <p:cNvSpPr/>
          <p:nvPr/>
        </p:nvSpPr>
        <p:spPr>
          <a:xfrm rot="2581305">
            <a:off x="1732510" y="3624962"/>
            <a:ext cx="310666" cy="873421"/>
          </a:xfrm>
          <a:prstGeom prst="leftBrace">
            <a:avLst>
              <a:gd name="adj1" fmla="val 58515"/>
              <a:gd name="adj2" fmla="val 50000"/>
            </a:avLst>
          </a:prstGeom>
          <a:ln w="12700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 rot="18901513">
            <a:off x="1192069" y="3682264"/>
            <a:ext cx="879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dirty="0">
                <a:solidFill>
                  <a:prstClr val="black"/>
                </a:solidFill>
                <a:latin typeface="Calibri"/>
              </a:rPr>
              <a:t>Easy start</a:t>
            </a:r>
          </a:p>
        </p:txBody>
      </p:sp>
      <p:sp>
        <p:nvSpPr>
          <p:cNvPr id="15" name="TextBox 14"/>
          <p:cNvSpPr txBox="1"/>
          <p:nvPr/>
        </p:nvSpPr>
        <p:spPr>
          <a:xfrm rot="18901513">
            <a:off x="2812946" y="2143097"/>
            <a:ext cx="9392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dirty="0">
                <a:solidFill>
                  <a:prstClr val="black"/>
                </a:solidFill>
                <a:latin typeface="Calibri"/>
              </a:rPr>
              <a:t>Easy finish</a:t>
            </a:r>
          </a:p>
        </p:txBody>
      </p:sp>
      <p:sp>
        <p:nvSpPr>
          <p:cNvPr id="16" name="Left Brace 15"/>
          <p:cNvSpPr/>
          <p:nvPr/>
        </p:nvSpPr>
        <p:spPr>
          <a:xfrm rot="2581305">
            <a:off x="3398181" y="2138235"/>
            <a:ext cx="310666" cy="873421"/>
          </a:xfrm>
          <a:prstGeom prst="leftBrace">
            <a:avLst>
              <a:gd name="adj1" fmla="val 58515"/>
              <a:gd name="adj2" fmla="val 50000"/>
            </a:avLst>
          </a:prstGeom>
          <a:ln w="12700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Left Brace 16"/>
          <p:cNvSpPr/>
          <p:nvPr/>
        </p:nvSpPr>
        <p:spPr>
          <a:xfrm rot="13551292">
            <a:off x="3129593" y="3277409"/>
            <a:ext cx="310666" cy="1271797"/>
          </a:xfrm>
          <a:prstGeom prst="leftBrace">
            <a:avLst>
              <a:gd name="adj1" fmla="val 58515"/>
              <a:gd name="adj2" fmla="val 50000"/>
            </a:avLst>
          </a:prstGeom>
          <a:ln w="12700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 rot="18901513">
            <a:off x="2972543" y="3961056"/>
            <a:ext cx="10951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b="1" dirty="0">
                <a:solidFill>
                  <a:prstClr val="black"/>
                </a:solidFill>
                <a:latin typeface="Calibri"/>
              </a:rPr>
              <a:t>Hard </a:t>
            </a:r>
            <a:r>
              <a:rPr lang="en-US" sz="1400" dirty="0">
                <a:solidFill>
                  <a:prstClr val="black"/>
                </a:solidFill>
                <a:latin typeface="Calibri"/>
              </a:rPr>
              <a:t>middle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96205" y="6568364"/>
            <a:ext cx="23775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© Copyright Chief Outsiders, LLC 2015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92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ef Outside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3495</TotalTime>
  <Words>291</Words>
  <Application>Microsoft Office PowerPoint</Application>
  <PresentationFormat>On-screen Show (4:3)</PresentationFormat>
  <Paragraphs>88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Chief Outsiders</vt:lpstr>
      <vt:lpstr>Here to There</vt:lpstr>
      <vt:lpstr>Getting from Here to There</vt:lpstr>
      <vt:lpstr>Here</vt:lpstr>
      <vt:lpstr>There</vt:lpstr>
      <vt:lpstr>The Plan</vt:lpstr>
      <vt:lpstr>Getting from Here to There</vt:lpstr>
    </vt:vector>
  </TitlesOfParts>
  <Company>Chief Outsiders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for “Opportunity Assessment”</dc:title>
  <dc:creator>Pete Hayes</dc:creator>
  <cp:lastModifiedBy>Pete Hayes</cp:lastModifiedBy>
  <cp:revision>7</cp:revision>
  <dcterms:created xsi:type="dcterms:W3CDTF">2012-12-12T13:44:15Z</dcterms:created>
  <dcterms:modified xsi:type="dcterms:W3CDTF">2015-02-05T22:38:53Z</dcterms:modified>
</cp:coreProperties>
</file>