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7"/>
  </p:notesMasterIdLst>
  <p:sldIdLst>
    <p:sldId id="276" r:id="rId3"/>
    <p:sldId id="285" r:id="rId4"/>
    <p:sldId id="297" r:id="rId5"/>
    <p:sldId id="296" r:id="rId6"/>
    <p:sldId id="289" r:id="rId7"/>
    <p:sldId id="287" r:id="rId8"/>
    <p:sldId id="300" r:id="rId9"/>
    <p:sldId id="277" r:id="rId10"/>
    <p:sldId id="291" r:id="rId11"/>
    <p:sldId id="299" r:id="rId12"/>
    <p:sldId id="301" r:id="rId13"/>
    <p:sldId id="306" r:id="rId14"/>
    <p:sldId id="304" r:id="rId15"/>
    <p:sldId id="30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7822"/>
    <a:srgbClr val="C0410E"/>
    <a:srgbClr val="4B4B4B"/>
    <a:srgbClr val="BDCDCD"/>
    <a:srgbClr val="4F566A"/>
    <a:srgbClr val="092B66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0" autoAdjust="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90" y="522"/>
      </p:cViewPr>
      <p:guideLst>
        <p:guide orient="horz" pos="1620"/>
        <p:guide pos="2880"/>
        <p:guide orient="horz" pos="15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94007785639107E-2"/>
          <c:y val="4.7317824512719556E-2"/>
          <c:w val="0.94959431905966163"/>
          <c:h val="0.895900786072016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C0410E"/>
              </a:solidFill>
            </a:ln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403.42879349273511</c:v>
                </c:pt>
                <c:pt idx="2">
                  <c:v>1096.6331584284585</c:v>
                </c:pt>
                <c:pt idx="3">
                  <c:v>2980.9579870417283</c:v>
                </c:pt>
                <c:pt idx="4">
                  <c:v>8103.0839275753842</c:v>
                </c:pt>
                <c:pt idx="5">
                  <c:v>22026.465794806718</c:v>
                </c:pt>
                <c:pt idx="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716160"/>
        <c:axId val="409716552"/>
      </c:scatterChart>
      <c:valAx>
        <c:axId val="409716160"/>
        <c:scaling>
          <c:orientation val="minMax"/>
          <c:max val="5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409716552"/>
        <c:crosses val="autoZero"/>
        <c:crossBetween val="midCat"/>
        <c:majorUnit val="1"/>
      </c:valAx>
      <c:valAx>
        <c:axId val="409716552"/>
        <c:scaling>
          <c:orientation val="minMax"/>
          <c:max val="2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097161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8C8B5-5B6E-4126-8D2C-36E9F6FEC29A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D610-D5FA-41C0-8D22-567762DCB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RoadMap</a:t>
            </a:r>
            <a:r>
              <a:rPr lang="en-US" baseline="0" dirty="0" smtClean="0"/>
              <a:t> like a giraffe: http://www.shamanicjourney.com/giraffe-power-animal-symbol-of-grounded-vision-farsightedness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D610-D5FA-41C0-8D22-567762DCB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2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D610-D5FA-41C0-8D22-567762DCBB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9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https://hbr.org/1997/11/strategy-under-uncertainty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D610-D5FA-41C0-8D22-567762DCBB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D610-D5FA-41C0-8D22-567762DCBB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D610-D5FA-41C0-8D22-567762DCBB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G-Textured-Orange-Ba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5310"/>
            <a:ext cx="77724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2140"/>
            <a:ext cx="6400800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52" y="657924"/>
            <a:ext cx="3105096" cy="798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49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G-Textured-Orange-Ba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102"/>
            <a:ext cx="6257582" cy="713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7990"/>
            <a:ext cx="3659036" cy="1314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r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88" y="1269599"/>
            <a:ext cx="5333913" cy="3873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0" y="3105640"/>
            <a:ext cx="2472562" cy="635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3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898"/>
            <a:ext cx="9144000" cy="248603"/>
          </a:xfrm>
          <a:prstGeom prst="rect">
            <a:avLst/>
          </a:prstGeom>
        </p:spPr>
      </p:pic>
      <p:pic>
        <p:nvPicPr>
          <p:cNvPr id="7" name="Picture 6" descr="to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44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295" y="4645338"/>
            <a:ext cx="395056" cy="203604"/>
          </a:xfrm>
        </p:spPr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6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23D-E6B2-C941-A5E2-037881B44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4898"/>
            <a:ext cx="9144000" cy="248603"/>
          </a:xfrm>
          <a:prstGeom prst="rect">
            <a:avLst/>
          </a:prstGeom>
        </p:spPr>
      </p:pic>
      <p:pic>
        <p:nvPicPr>
          <p:cNvPr id="8" name="Picture 7" descr="to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47" y="4258533"/>
            <a:ext cx="1756792" cy="4507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44"/>
            <a:ext cx="8229600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585" y="4625229"/>
            <a:ext cx="395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D23D-E6B2-C941-A5E2-037881B446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Chair Workshop PPT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8878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3/11/deciding-how-to-dec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www.chiefoutsiders.com/contact-bet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tnerinfo.com/exp/top_10_strategic_predictions_269904.pdf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://www.gartner.com/newsroom/id/2970017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hyperlink" Target="http://www.walkerinfo.com/customers2020/" TargetMode="External"/><Relationship Id="rId5" Type="http://schemas.openxmlformats.org/officeDocument/2006/relationships/hyperlink" Target="https://www.gartner.com/doc/2906518?ref=SiteSearch&amp;sthkw=predicts%202015:%20Weak%20Mobile%20Customer%20Service&amp;fnl=search&amp;srcId=1-3478922254" TargetMode="External"/><Relationship Id="rId4" Type="http://schemas.openxmlformats.org/officeDocument/2006/relationships/hyperlink" Target="https://www.gartner.com/doc/28648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n-US" sz="4400" dirty="0" smtClean="0"/>
              <a:t>Vision 2020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Strategic Roadmap for the Future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6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6"/>
    </mc:Choice>
    <mc:Fallback xmlns="">
      <p:transition spd="slow" advTm="15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" name="Rectangle 64"/>
          <p:cNvSpPr>
            <a:spLocks noChangeArrowheads="1"/>
          </p:cNvSpPr>
          <p:nvPr/>
        </p:nvSpPr>
        <p:spPr bwMode="auto">
          <a:xfrm>
            <a:off x="112349" y="4571106"/>
            <a:ext cx="1856521" cy="2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114" tIns="37880" rIns="77114" bIns="3788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000" i="1" dirty="0" smtClean="0">
                <a:latin typeface="Arial Narrow" pitchFamily="34" charset="0"/>
              </a:rPr>
              <a:t>Source: Courtney </a:t>
            </a:r>
            <a:r>
              <a:rPr lang="en-GB" altLang="en-US" sz="1000" i="1" dirty="0">
                <a:latin typeface="Arial Narrow" pitchFamily="34" charset="0"/>
              </a:rPr>
              <a:t>et al (HBR, 1997</a:t>
            </a:r>
            <a:r>
              <a:rPr lang="en-GB" altLang="en-US" sz="1000" i="1" dirty="0" smtClean="0">
                <a:latin typeface="Arial Narrow" pitchFamily="34" charset="0"/>
              </a:rPr>
              <a:t>)</a:t>
            </a:r>
            <a:endParaRPr lang="en-GB" altLang="en-US" sz="1000" i="1" dirty="0">
              <a:latin typeface="Arial Narrow" pitchFamily="34" charset="0"/>
            </a:endParaRPr>
          </a:p>
        </p:txBody>
      </p:sp>
      <p:sp>
        <p:nvSpPr>
          <p:cNvPr id="9253" name="Rectangle 65"/>
          <p:cNvSpPr>
            <a:spLocks noChangeArrowheads="1"/>
          </p:cNvSpPr>
          <p:nvPr/>
        </p:nvSpPr>
        <p:spPr bwMode="auto">
          <a:xfrm>
            <a:off x="509020" y="918985"/>
            <a:ext cx="5347191" cy="5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925" tIns="38963" rIns="77925" bIns="38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Three Strategic Technology Postures</a:t>
            </a:r>
            <a:endParaRPr lang="en-GB" altLang="en-US" sz="28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57200" y="63944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Technology is a Dynamic Resource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48868" y="1608604"/>
            <a:ext cx="2366928" cy="2384295"/>
            <a:chOff x="3248868" y="1841506"/>
            <a:chExt cx="2065025" cy="2384295"/>
          </a:xfrm>
        </p:grpSpPr>
        <p:grpSp>
          <p:nvGrpSpPr>
            <p:cNvPr id="4" name="Group 3"/>
            <p:cNvGrpSpPr/>
            <p:nvPr/>
          </p:nvGrpSpPr>
          <p:grpSpPr>
            <a:xfrm>
              <a:off x="3248868" y="2091680"/>
              <a:ext cx="2065025" cy="1119421"/>
              <a:chOff x="3248868" y="2274553"/>
              <a:chExt cx="2065025" cy="1119421"/>
            </a:xfrm>
          </p:grpSpPr>
          <p:grpSp>
            <p:nvGrpSpPr>
              <p:cNvPr id="9243" name="Group 45"/>
              <p:cNvGrpSpPr>
                <a:grpSpLocks/>
              </p:cNvGrpSpPr>
              <p:nvPr/>
            </p:nvGrpSpPr>
            <p:grpSpPr bwMode="auto">
              <a:xfrm>
                <a:off x="3248868" y="2274553"/>
                <a:ext cx="2065025" cy="1119421"/>
                <a:chOff x="2175" y="1038"/>
                <a:chExt cx="1351" cy="1077"/>
              </a:xfrm>
            </p:grpSpPr>
            <p:sp>
              <p:nvSpPr>
                <p:cNvPr id="9263" name="Line 46"/>
                <p:cNvSpPr>
                  <a:spLocks noChangeShapeType="1"/>
                </p:cNvSpPr>
                <p:nvPr/>
              </p:nvSpPr>
              <p:spPr bwMode="auto">
                <a:xfrm>
                  <a:off x="2390" y="1851"/>
                  <a:ext cx="113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391" y="1097"/>
                  <a:ext cx="0" cy="763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5" name="Freeform 48"/>
                <p:cNvSpPr>
                  <a:spLocks/>
                </p:cNvSpPr>
                <p:nvPr/>
              </p:nvSpPr>
              <p:spPr bwMode="auto">
                <a:xfrm>
                  <a:off x="2508" y="1274"/>
                  <a:ext cx="837" cy="447"/>
                </a:xfrm>
                <a:custGeom>
                  <a:avLst/>
                  <a:gdLst>
                    <a:gd name="T0" fmla="*/ 0 w 837"/>
                    <a:gd name="T1" fmla="*/ 446 h 447"/>
                    <a:gd name="T2" fmla="*/ 216 w 837"/>
                    <a:gd name="T3" fmla="*/ 429 h 447"/>
                    <a:gd name="T4" fmla="*/ 286 w 837"/>
                    <a:gd name="T5" fmla="*/ 412 h 447"/>
                    <a:gd name="T6" fmla="*/ 326 w 837"/>
                    <a:gd name="T7" fmla="*/ 384 h 447"/>
                    <a:gd name="T8" fmla="*/ 354 w 837"/>
                    <a:gd name="T9" fmla="*/ 333 h 447"/>
                    <a:gd name="T10" fmla="*/ 390 w 837"/>
                    <a:gd name="T11" fmla="*/ 230 h 447"/>
                    <a:gd name="T12" fmla="*/ 434 w 837"/>
                    <a:gd name="T13" fmla="*/ 106 h 447"/>
                    <a:gd name="T14" fmla="*/ 456 w 837"/>
                    <a:gd name="T15" fmla="*/ 67 h 447"/>
                    <a:gd name="T16" fmla="*/ 480 w 837"/>
                    <a:gd name="T17" fmla="*/ 46 h 447"/>
                    <a:gd name="T18" fmla="*/ 536 w 837"/>
                    <a:gd name="T19" fmla="*/ 24 h 447"/>
                    <a:gd name="T20" fmla="*/ 644 w 837"/>
                    <a:gd name="T21" fmla="*/ 7 h 447"/>
                    <a:gd name="T22" fmla="*/ 836 w 837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7" h="447">
                      <a:moveTo>
                        <a:pt x="0" y="446"/>
                      </a:moveTo>
                      <a:lnTo>
                        <a:pt x="216" y="429"/>
                      </a:lnTo>
                      <a:lnTo>
                        <a:pt x="286" y="412"/>
                      </a:lnTo>
                      <a:lnTo>
                        <a:pt x="326" y="384"/>
                      </a:lnTo>
                      <a:lnTo>
                        <a:pt x="354" y="333"/>
                      </a:lnTo>
                      <a:lnTo>
                        <a:pt x="390" y="230"/>
                      </a:lnTo>
                      <a:lnTo>
                        <a:pt x="434" y="106"/>
                      </a:lnTo>
                      <a:lnTo>
                        <a:pt x="456" y="67"/>
                      </a:lnTo>
                      <a:lnTo>
                        <a:pt x="480" y="46"/>
                      </a:lnTo>
                      <a:lnTo>
                        <a:pt x="536" y="24"/>
                      </a:lnTo>
                      <a:lnTo>
                        <a:pt x="644" y="7"/>
                      </a:lnTo>
                      <a:lnTo>
                        <a:pt x="8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6" name="Rectangle 49"/>
                <p:cNvSpPr>
                  <a:spLocks noChangeArrowheads="1"/>
                </p:cNvSpPr>
                <p:nvPr/>
              </p:nvSpPr>
              <p:spPr bwMode="auto">
                <a:xfrm>
                  <a:off x="3099" y="1851"/>
                  <a:ext cx="311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Time</a:t>
                  </a:r>
                </a:p>
              </p:txBody>
            </p:sp>
            <p:sp>
              <p:nvSpPr>
                <p:cNvPr id="9267" name="Rectangle 50"/>
                <p:cNvSpPr>
                  <a:spLocks noChangeArrowheads="1"/>
                </p:cNvSpPr>
                <p:nvPr/>
              </p:nvSpPr>
              <p:spPr bwMode="auto">
                <a:xfrm rot="16200000">
                  <a:off x="1804" y="1409"/>
                  <a:ext cx="921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Performance</a:t>
                  </a:r>
                </a:p>
              </p:txBody>
            </p:sp>
          </p:grpSp>
          <p:sp>
            <p:nvSpPr>
              <p:cNvPr id="9244" name="Freeform 51"/>
              <p:cNvSpPr>
                <a:spLocks/>
              </p:cNvSpPr>
              <p:nvPr/>
            </p:nvSpPr>
            <p:spPr bwMode="auto">
              <a:xfrm>
                <a:off x="4190344" y="2785931"/>
                <a:ext cx="292163" cy="238021"/>
              </a:xfrm>
              <a:custGeom>
                <a:avLst/>
                <a:gdLst>
                  <a:gd name="T0" fmla="*/ 0 w 191"/>
                  <a:gd name="T1" fmla="*/ 361950 h 229"/>
                  <a:gd name="T2" fmla="*/ 120434 w 191"/>
                  <a:gd name="T3" fmla="*/ 349250 h 229"/>
                  <a:gd name="T4" fmla="*/ 178930 w 191"/>
                  <a:gd name="T5" fmla="*/ 327025 h 229"/>
                  <a:gd name="T6" fmla="*/ 227104 w 191"/>
                  <a:gd name="T7" fmla="*/ 276225 h 229"/>
                  <a:gd name="T8" fmla="*/ 275277 w 191"/>
                  <a:gd name="T9" fmla="*/ 165100 h 229"/>
                  <a:gd name="T10" fmla="*/ 326892 w 191"/>
                  <a:gd name="T11" fmla="*/ 0 h 229"/>
                  <a:gd name="T12" fmla="*/ 326892 w 191"/>
                  <a:gd name="T13" fmla="*/ 0 h 2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229">
                    <a:moveTo>
                      <a:pt x="0" y="228"/>
                    </a:moveTo>
                    <a:lnTo>
                      <a:pt x="70" y="220"/>
                    </a:lnTo>
                    <a:lnTo>
                      <a:pt x="104" y="206"/>
                    </a:lnTo>
                    <a:lnTo>
                      <a:pt x="132" y="174"/>
                    </a:lnTo>
                    <a:lnTo>
                      <a:pt x="160" y="104"/>
                    </a:lnTo>
                    <a:lnTo>
                      <a:pt x="190" y="0"/>
                    </a:lnTo>
                  </a:path>
                </a:pathLst>
              </a:custGeom>
              <a:noFill/>
              <a:ln w="12700" cap="rnd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7925" tIns="38963" rIns="77925" bIns="38963"/>
              <a:lstStyle/>
              <a:p>
                <a:endParaRPr lang="en-US"/>
              </a:p>
            </p:txBody>
          </p:sp>
        </p:grpSp>
        <p:sp>
          <p:nvSpPr>
            <p:cNvPr id="9246" name="Rectangle 58"/>
            <p:cNvSpPr>
              <a:spLocks noChangeArrowheads="1"/>
            </p:cNvSpPr>
            <p:nvPr/>
          </p:nvSpPr>
          <p:spPr bwMode="auto">
            <a:xfrm>
              <a:off x="3495435" y="1841506"/>
              <a:ext cx="1571891" cy="26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Adapt </a:t>
              </a:r>
              <a:r>
                <a:rPr lang="en-GB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 the future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47170" y="3205522"/>
              <a:ext cx="1868420" cy="102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Win through speed, agility and flexibility in recognizing and capturing opportunities in existing markets</a:t>
              </a:r>
            </a:p>
            <a:p>
              <a:pPr algn="ctr">
                <a:lnSpc>
                  <a:spcPct val="90000"/>
                </a:lnSpc>
              </a:pPr>
              <a:endParaRPr lang="en-GB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608604"/>
            <a:ext cx="2366928" cy="2231946"/>
            <a:chOff x="6307834" y="1841506"/>
            <a:chExt cx="2065025" cy="2231946"/>
          </a:xfrm>
        </p:grpSpPr>
        <p:sp>
          <p:nvSpPr>
            <p:cNvPr id="9247" name="Rectangle 59"/>
            <p:cNvSpPr>
              <a:spLocks noChangeArrowheads="1"/>
            </p:cNvSpPr>
            <p:nvPr/>
          </p:nvSpPr>
          <p:spPr bwMode="auto">
            <a:xfrm>
              <a:off x="6339149" y="1841506"/>
              <a:ext cx="2002394" cy="26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Reserve </a:t>
              </a:r>
              <a:r>
                <a:rPr lang="en-GB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</a:t>
              </a:r>
              <a:r>
                <a:rPr lang="en-GB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Right </a:t>
              </a:r>
              <a:r>
                <a:rPr lang="en-GB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 play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307834" y="2091680"/>
              <a:ext cx="2065025" cy="1119421"/>
              <a:chOff x="6298901" y="2274553"/>
              <a:chExt cx="2065025" cy="1119421"/>
            </a:xfrm>
          </p:grpSpPr>
          <p:grpSp>
            <p:nvGrpSpPr>
              <p:cNvPr id="9245" name="Group 52"/>
              <p:cNvGrpSpPr>
                <a:grpSpLocks/>
              </p:cNvGrpSpPr>
              <p:nvPr/>
            </p:nvGrpSpPr>
            <p:grpSpPr bwMode="auto">
              <a:xfrm>
                <a:off x="6298901" y="2274553"/>
                <a:ext cx="2065025" cy="1119421"/>
                <a:chOff x="4000" y="1038"/>
                <a:chExt cx="1351" cy="1077"/>
              </a:xfrm>
            </p:grpSpPr>
            <p:sp>
              <p:nvSpPr>
                <p:cNvPr id="9258" name="Line 53"/>
                <p:cNvSpPr>
                  <a:spLocks noChangeShapeType="1"/>
                </p:cNvSpPr>
                <p:nvPr/>
              </p:nvSpPr>
              <p:spPr bwMode="auto">
                <a:xfrm>
                  <a:off x="4215" y="1851"/>
                  <a:ext cx="113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216" y="1097"/>
                  <a:ext cx="0" cy="763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0" name="Freeform 55"/>
                <p:cNvSpPr>
                  <a:spLocks/>
                </p:cNvSpPr>
                <p:nvPr/>
              </p:nvSpPr>
              <p:spPr bwMode="auto">
                <a:xfrm>
                  <a:off x="4333" y="1274"/>
                  <a:ext cx="837" cy="447"/>
                </a:xfrm>
                <a:custGeom>
                  <a:avLst/>
                  <a:gdLst>
                    <a:gd name="T0" fmla="*/ 0 w 837"/>
                    <a:gd name="T1" fmla="*/ 446 h 447"/>
                    <a:gd name="T2" fmla="*/ 216 w 837"/>
                    <a:gd name="T3" fmla="*/ 429 h 447"/>
                    <a:gd name="T4" fmla="*/ 286 w 837"/>
                    <a:gd name="T5" fmla="*/ 412 h 447"/>
                    <a:gd name="T6" fmla="*/ 326 w 837"/>
                    <a:gd name="T7" fmla="*/ 384 h 447"/>
                    <a:gd name="T8" fmla="*/ 354 w 837"/>
                    <a:gd name="T9" fmla="*/ 333 h 447"/>
                    <a:gd name="T10" fmla="*/ 390 w 837"/>
                    <a:gd name="T11" fmla="*/ 230 h 447"/>
                    <a:gd name="T12" fmla="*/ 434 w 837"/>
                    <a:gd name="T13" fmla="*/ 106 h 447"/>
                    <a:gd name="T14" fmla="*/ 456 w 837"/>
                    <a:gd name="T15" fmla="*/ 67 h 447"/>
                    <a:gd name="T16" fmla="*/ 480 w 837"/>
                    <a:gd name="T17" fmla="*/ 46 h 447"/>
                    <a:gd name="T18" fmla="*/ 536 w 837"/>
                    <a:gd name="T19" fmla="*/ 24 h 447"/>
                    <a:gd name="T20" fmla="*/ 644 w 837"/>
                    <a:gd name="T21" fmla="*/ 7 h 447"/>
                    <a:gd name="T22" fmla="*/ 836 w 837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7" h="447">
                      <a:moveTo>
                        <a:pt x="0" y="446"/>
                      </a:moveTo>
                      <a:lnTo>
                        <a:pt x="216" y="429"/>
                      </a:lnTo>
                      <a:lnTo>
                        <a:pt x="286" y="412"/>
                      </a:lnTo>
                      <a:lnTo>
                        <a:pt x="326" y="384"/>
                      </a:lnTo>
                      <a:lnTo>
                        <a:pt x="354" y="333"/>
                      </a:lnTo>
                      <a:lnTo>
                        <a:pt x="390" y="230"/>
                      </a:lnTo>
                      <a:lnTo>
                        <a:pt x="434" y="106"/>
                      </a:lnTo>
                      <a:lnTo>
                        <a:pt x="456" y="67"/>
                      </a:lnTo>
                      <a:lnTo>
                        <a:pt x="480" y="46"/>
                      </a:lnTo>
                      <a:lnTo>
                        <a:pt x="536" y="24"/>
                      </a:lnTo>
                      <a:lnTo>
                        <a:pt x="644" y="7"/>
                      </a:lnTo>
                      <a:lnTo>
                        <a:pt x="8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Rectangle 56"/>
                <p:cNvSpPr>
                  <a:spLocks noChangeArrowheads="1"/>
                </p:cNvSpPr>
                <p:nvPr/>
              </p:nvSpPr>
              <p:spPr bwMode="auto">
                <a:xfrm>
                  <a:off x="4924" y="1851"/>
                  <a:ext cx="311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Time</a:t>
                  </a:r>
                </a:p>
              </p:txBody>
            </p:sp>
            <p:sp>
              <p:nvSpPr>
                <p:cNvPr id="9262" name="Rectangle 57"/>
                <p:cNvSpPr>
                  <a:spLocks noChangeArrowheads="1"/>
                </p:cNvSpPr>
                <p:nvPr/>
              </p:nvSpPr>
              <p:spPr bwMode="auto">
                <a:xfrm rot="16200000">
                  <a:off x="3629" y="1409"/>
                  <a:ext cx="921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Performance</a:t>
                  </a:r>
                </a:p>
              </p:txBody>
            </p:sp>
          </p:grpSp>
          <p:sp>
            <p:nvSpPr>
              <p:cNvPr id="9248" name="Line 60"/>
              <p:cNvSpPr>
                <a:spLocks noChangeShapeType="1"/>
              </p:cNvSpPr>
              <p:nvPr/>
            </p:nvSpPr>
            <p:spPr bwMode="auto">
              <a:xfrm>
                <a:off x="6891803" y="3058251"/>
                <a:ext cx="1143251" cy="0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925" tIns="38963" rIns="77925" bIns="38963" anchor="ctr"/>
              <a:lstStyle/>
              <a:p>
                <a:endParaRPr lang="en-US"/>
              </a:p>
            </p:txBody>
          </p:sp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8039287" y="2561423"/>
                <a:ext cx="0" cy="498907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925" tIns="38963" rIns="77925" bIns="38963" anchor="ctr"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 flipV="1">
                <a:off x="7748535" y="2588447"/>
                <a:ext cx="0" cy="471883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925" tIns="38963" rIns="77925" bIns="38963" anchor="ctr"/>
              <a:lstStyle/>
              <a:p>
                <a:endParaRPr lang="en-US"/>
              </a:p>
            </p:txBody>
          </p:sp>
          <p:sp>
            <p:nvSpPr>
              <p:cNvPr id="9251" name="Line 63"/>
              <p:cNvSpPr>
                <a:spLocks noChangeShapeType="1"/>
              </p:cNvSpPr>
              <p:nvPr/>
            </p:nvSpPr>
            <p:spPr bwMode="auto">
              <a:xfrm flipV="1">
                <a:off x="7473308" y="2873240"/>
                <a:ext cx="0" cy="189169"/>
              </a:xfrm>
              <a:prstGeom prst="line">
                <a:avLst/>
              </a:prstGeom>
              <a:noFill/>
              <a:ln w="12700">
                <a:solidFill>
                  <a:schemeClr val="accent6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7925" tIns="38963" rIns="77925" bIns="38963" anchor="ctr"/>
              <a:lstStyle/>
              <a:p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6406136" y="3205522"/>
              <a:ext cx="1868420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Invest sufficiently to stay in the game but avoid premature commitments</a:t>
              </a:r>
            </a:p>
            <a:p>
              <a:pPr algn="ctr">
                <a:lnSpc>
                  <a:spcPct val="90000"/>
                </a:lnSpc>
              </a:pPr>
              <a:endParaRPr lang="en-GB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426" y="3833054"/>
            <a:ext cx="8248022" cy="371992"/>
            <a:chOff x="483426" y="3833054"/>
            <a:chExt cx="8248022" cy="371992"/>
          </a:xfrm>
        </p:grpSpPr>
        <p:sp>
          <p:nvSpPr>
            <p:cNvPr id="56" name="Rectangle 18"/>
            <p:cNvSpPr>
              <a:spLocks noChangeArrowheads="1"/>
            </p:cNvSpPr>
            <p:nvPr/>
          </p:nvSpPr>
          <p:spPr bwMode="auto">
            <a:xfrm>
              <a:off x="8017869" y="3833054"/>
              <a:ext cx="713579" cy="35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Higher</a:t>
              </a:r>
              <a:endParaRPr lang="en-GB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1155327" y="4009802"/>
              <a:ext cx="6862541" cy="18493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925" tIns="38963" rIns="77925" bIns="38963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83426" y="3851547"/>
              <a:ext cx="671901" cy="35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Lower</a:t>
              </a:r>
              <a:endParaRPr lang="en-GB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3698355" y="3842299"/>
              <a:ext cx="1999188" cy="35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b="1" dirty="0" smtClean="0">
                  <a:solidFill>
                    <a:srgbClr val="C0410E"/>
                  </a:solidFill>
                  <a:latin typeface="Arial Narrow" pitchFamily="34" charset="0"/>
                </a:rPr>
                <a:t>Risk and Investment</a:t>
              </a:r>
              <a:endParaRPr lang="en-GB" altLang="en-US" sz="1800" b="1" dirty="0">
                <a:solidFill>
                  <a:srgbClr val="C0410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41626" y="1608604"/>
            <a:ext cx="2366928" cy="2384295"/>
            <a:chOff x="372218" y="1841506"/>
            <a:chExt cx="2065025" cy="2384295"/>
          </a:xfrm>
        </p:grpSpPr>
        <p:sp>
          <p:nvSpPr>
            <p:cNvPr id="62" name="Rectangle 23"/>
            <p:cNvSpPr>
              <a:spLocks noChangeArrowheads="1"/>
            </p:cNvSpPr>
            <p:nvPr/>
          </p:nvSpPr>
          <p:spPr bwMode="auto">
            <a:xfrm>
              <a:off x="719325" y="1841506"/>
              <a:ext cx="1370810" cy="26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Shape </a:t>
              </a:r>
              <a:r>
                <a:rPr lang="en-GB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future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72218" y="2091680"/>
              <a:ext cx="2065025" cy="1119421"/>
              <a:chOff x="372218" y="2274553"/>
              <a:chExt cx="2065025" cy="1119421"/>
            </a:xfrm>
          </p:grpSpPr>
          <p:grpSp>
            <p:nvGrpSpPr>
              <p:cNvPr id="65" name="Group 24"/>
              <p:cNvGrpSpPr>
                <a:grpSpLocks/>
              </p:cNvGrpSpPr>
              <p:nvPr/>
            </p:nvGrpSpPr>
            <p:grpSpPr bwMode="auto">
              <a:xfrm>
                <a:off x="372218" y="2274553"/>
                <a:ext cx="2065025" cy="1119421"/>
                <a:chOff x="383" y="1038"/>
                <a:chExt cx="1351" cy="1077"/>
              </a:xfrm>
            </p:grpSpPr>
            <p:sp>
              <p:nvSpPr>
                <p:cNvPr id="85" name="Line 25"/>
                <p:cNvSpPr>
                  <a:spLocks noChangeShapeType="1"/>
                </p:cNvSpPr>
                <p:nvPr/>
              </p:nvSpPr>
              <p:spPr bwMode="auto">
                <a:xfrm>
                  <a:off x="598" y="1851"/>
                  <a:ext cx="1136" cy="0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99" y="1097"/>
                  <a:ext cx="0" cy="763"/>
                </a:xfrm>
                <a:prstGeom prst="line">
                  <a:avLst/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27"/>
                <p:cNvSpPr>
                  <a:spLocks/>
                </p:cNvSpPr>
                <p:nvPr/>
              </p:nvSpPr>
              <p:spPr bwMode="auto">
                <a:xfrm>
                  <a:off x="716" y="1274"/>
                  <a:ext cx="837" cy="447"/>
                </a:xfrm>
                <a:custGeom>
                  <a:avLst/>
                  <a:gdLst>
                    <a:gd name="T0" fmla="*/ 0 w 837"/>
                    <a:gd name="T1" fmla="*/ 446 h 447"/>
                    <a:gd name="T2" fmla="*/ 216 w 837"/>
                    <a:gd name="T3" fmla="*/ 429 h 447"/>
                    <a:gd name="T4" fmla="*/ 286 w 837"/>
                    <a:gd name="T5" fmla="*/ 412 h 447"/>
                    <a:gd name="T6" fmla="*/ 326 w 837"/>
                    <a:gd name="T7" fmla="*/ 384 h 447"/>
                    <a:gd name="T8" fmla="*/ 354 w 837"/>
                    <a:gd name="T9" fmla="*/ 333 h 447"/>
                    <a:gd name="T10" fmla="*/ 390 w 837"/>
                    <a:gd name="T11" fmla="*/ 230 h 447"/>
                    <a:gd name="T12" fmla="*/ 434 w 837"/>
                    <a:gd name="T13" fmla="*/ 106 h 447"/>
                    <a:gd name="T14" fmla="*/ 456 w 837"/>
                    <a:gd name="T15" fmla="*/ 67 h 447"/>
                    <a:gd name="T16" fmla="*/ 480 w 837"/>
                    <a:gd name="T17" fmla="*/ 46 h 447"/>
                    <a:gd name="T18" fmla="*/ 536 w 837"/>
                    <a:gd name="T19" fmla="*/ 24 h 447"/>
                    <a:gd name="T20" fmla="*/ 644 w 837"/>
                    <a:gd name="T21" fmla="*/ 7 h 447"/>
                    <a:gd name="T22" fmla="*/ 836 w 837"/>
                    <a:gd name="T23" fmla="*/ 0 h 4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7" h="447">
                      <a:moveTo>
                        <a:pt x="0" y="446"/>
                      </a:moveTo>
                      <a:lnTo>
                        <a:pt x="216" y="429"/>
                      </a:lnTo>
                      <a:lnTo>
                        <a:pt x="286" y="412"/>
                      </a:lnTo>
                      <a:lnTo>
                        <a:pt x="326" y="384"/>
                      </a:lnTo>
                      <a:lnTo>
                        <a:pt x="354" y="333"/>
                      </a:lnTo>
                      <a:lnTo>
                        <a:pt x="390" y="230"/>
                      </a:lnTo>
                      <a:lnTo>
                        <a:pt x="434" y="106"/>
                      </a:lnTo>
                      <a:lnTo>
                        <a:pt x="456" y="67"/>
                      </a:lnTo>
                      <a:lnTo>
                        <a:pt x="480" y="46"/>
                      </a:lnTo>
                      <a:lnTo>
                        <a:pt x="536" y="24"/>
                      </a:lnTo>
                      <a:lnTo>
                        <a:pt x="644" y="7"/>
                      </a:lnTo>
                      <a:lnTo>
                        <a:pt x="8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7" y="1851"/>
                  <a:ext cx="311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Time</a:t>
                  </a:r>
                </a:p>
              </p:txBody>
            </p:sp>
            <p:sp>
              <p:nvSpPr>
                <p:cNvPr id="89" name="Rectangle 29"/>
                <p:cNvSpPr>
                  <a:spLocks noChangeArrowheads="1"/>
                </p:cNvSpPr>
                <p:nvPr/>
              </p:nvSpPr>
              <p:spPr bwMode="auto">
                <a:xfrm rot="16200000">
                  <a:off x="12" y="1409"/>
                  <a:ext cx="921" cy="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GB" alt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itchFamily="34" charset="0"/>
                    </a:rPr>
                    <a:t>Performance</a:t>
                  </a:r>
                </a:p>
              </p:txBody>
            </p:sp>
          </p:grpSp>
          <p:grpSp>
            <p:nvGrpSpPr>
              <p:cNvPr id="66" name="Group 30"/>
              <p:cNvGrpSpPr>
                <a:grpSpLocks/>
              </p:cNvGrpSpPr>
              <p:nvPr/>
            </p:nvGrpSpPr>
            <p:grpSpPr bwMode="auto">
              <a:xfrm>
                <a:off x="739421" y="2677835"/>
                <a:ext cx="357090" cy="252572"/>
                <a:chOff x="632" y="1426"/>
                <a:chExt cx="234" cy="243"/>
              </a:xfrm>
            </p:grpSpPr>
            <p:sp>
              <p:nvSpPr>
                <p:cNvPr id="68" name="Freeform 31"/>
                <p:cNvSpPr>
                  <a:spLocks/>
                </p:cNvSpPr>
                <p:nvPr/>
              </p:nvSpPr>
              <p:spPr bwMode="auto">
                <a:xfrm>
                  <a:off x="694" y="1468"/>
                  <a:ext cx="124" cy="155"/>
                </a:xfrm>
                <a:custGeom>
                  <a:avLst/>
                  <a:gdLst>
                    <a:gd name="T0" fmla="*/ 20 w 124"/>
                    <a:gd name="T1" fmla="*/ 101 h 155"/>
                    <a:gd name="T2" fmla="*/ 14 w 124"/>
                    <a:gd name="T3" fmla="*/ 92 h 155"/>
                    <a:gd name="T4" fmla="*/ 7 w 124"/>
                    <a:gd name="T5" fmla="*/ 82 h 155"/>
                    <a:gd name="T6" fmla="*/ 2 w 124"/>
                    <a:gd name="T7" fmla="*/ 74 h 155"/>
                    <a:gd name="T8" fmla="*/ 0 w 124"/>
                    <a:gd name="T9" fmla="*/ 63 h 155"/>
                    <a:gd name="T10" fmla="*/ 0 w 124"/>
                    <a:gd name="T11" fmla="*/ 53 h 155"/>
                    <a:gd name="T12" fmla="*/ 2 w 124"/>
                    <a:gd name="T13" fmla="*/ 40 h 155"/>
                    <a:gd name="T14" fmla="*/ 8 w 124"/>
                    <a:gd name="T15" fmla="*/ 29 h 155"/>
                    <a:gd name="T16" fmla="*/ 16 w 124"/>
                    <a:gd name="T17" fmla="*/ 18 h 155"/>
                    <a:gd name="T18" fmla="*/ 27 w 124"/>
                    <a:gd name="T19" fmla="*/ 11 h 155"/>
                    <a:gd name="T20" fmla="*/ 37 w 124"/>
                    <a:gd name="T21" fmla="*/ 5 h 155"/>
                    <a:gd name="T22" fmla="*/ 48 w 124"/>
                    <a:gd name="T23" fmla="*/ 2 h 155"/>
                    <a:gd name="T24" fmla="*/ 63 w 124"/>
                    <a:gd name="T25" fmla="*/ 0 h 155"/>
                    <a:gd name="T26" fmla="*/ 77 w 124"/>
                    <a:gd name="T27" fmla="*/ 2 h 155"/>
                    <a:gd name="T28" fmla="*/ 87 w 124"/>
                    <a:gd name="T29" fmla="*/ 5 h 155"/>
                    <a:gd name="T30" fmla="*/ 97 w 124"/>
                    <a:gd name="T31" fmla="*/ 10 h 155"/>
                    <a:gd name="T32" fmla="*/ 104 w 124"/>
                    <a:gd name="T33" fmla="*/ 15 h 155"/>
                    <a:gd name="T34" fmla="*/ 111 w 124"/>
                    <a:gd name="T35" fmla="*/ 23 h 155"/>
                    <a:gd name="T36" fmla="*/ 115 w 124"/>
                    <a:gd name="T37" fmla="*/ 29 h 155"/>
                    <a:gd name="T38" fmla="*/ 119 w 124"/>
                    <a:gd name="T39" fmla="*/ 36 h 155"/>
                    <a:gd name="T40" fmla="*/ 122 w 124"/>
                    <a:gd name="T41" fmla="*/ 44 h 155"/>
                    <a:gd name="T42" fmla="*/ 123 w 124"/>
                    <a:gd name="T43" fmla="*/ 53 h 155"/>
                    <a:gd name="T44" fmla="*/ 123 w 124"/>
                    <a:gd name="T45" fmla="*/ 63 h 155"/>
                    <a:gd name="T46" fmla="*/ 120 w 124"/>
                    <a:gd name="T47" fmla="*/ 73 h 155"/>
                    <a:gd name="T48" fmla="*/ 115 w 124"/>
                    <a:gd name="T49" fmla="*/ 82 h 155"/>
                    <a:gd name="T50" fmla="*/ 109 w 124"/>
                    <a:gd name="T51" fmla="*/ 93 h 155"/>
                    <a:gd name="T52" fmla="*/ 104 w 124"/>
                    <a:gd name="T53" fmla="*/ 101 h 155"/>
                    <a:gd name="T54" fmla="*/ 101 w 124"/>
                    <a:gd name="T55" fmla="*/ 111 h 155"/>
                    <a:gd name="T56" fmla="*/ 97 w 124"/>
                    <a:gd name="T57" fmla="*/ 121 h 155"/>
                    <a:gd name="T58" fmla="*/ 95 w 124"/>
                    <a:gd name="T59" fmla="*/ 130 h 155"/>
                    <a:gd name="T60" fmla="*/ 94 w 124"/>
                    <a:gd name="T61" fmla="*/ 141 h 155"/>
                    <a:gd name="T62" fmla="*/ 94 w 124"/>
                    <a:gd name="T63" fmla="*/ 154 h 155"/>
                    <a:gd name="T64" fmla="*/ 35 w 124"/>
                    <a:gd name="T65" fmla="*/ 154 h 155"/>
                    <a:gd name="T66" fmla="*/ 35 w 124"/>
                    <a:gd name="T67" fmla="*/ 143 h 155"/>
                    <a:gd name="T68" fmla="*/ 33 w 124"/>
                    <a:gd name="T69" fmla="*/ 130 h 155"/>
                    <a:gd name="T70" fmla="*/ 28 w 124"/>
                    <a:gd name="T71" fmla="*/ 120 h 155"/>
                    <a:gd name="T72" fmla="*/ 24 w 124"/>
                    <a:gd name="T73" fmla="*/ 110 h 155"/>
                    <a:gd name="T74" fmla="*/ 20 w 124"/>
                    <a:gd name="T75" fmla="*/ 101 h 15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24" h="155">
                      <a:moveTo>
                        <a:pt x="20" y="101"/>
                      </a:moveTo>
                      <a:lnTo>
                        <a:pt x="14" y="92"/>
                      </a:lnTo>
                      <a:lnTo>
                        <a:pt x="7" y="82"/>
                      </a:lnTo>
                      <a:lnTo>
                        <a:pt x="2" y="74"/>
                      </a:lnTo>
                      <a:lnTo>
                        <a:pt x="0" y="63"/>
                      </a:lnTo>
                      <a:lnTo>
                        <a:pt x="0" y="53"/>
                      </a:lnTo>
                      <a:lnTo>
                        <a:pt x="2" y="40"/>
                      </a:lnTo>
                      <a:lnTo>
                        <a:pt x="8" y="29"/>
                      </a:lnTo>
                      <a:lnTo>
                        <a:pt x="16" y="18"/>
                      </a:lnTo>
                      <a:lnTo>
                        <a:pt x="27" y="11"/>
                      </a:lnTo>
                      <a:lnTo>
                        <a:pt x="37" y="5"/>
                      </a:lnTo>
                      <a:lnTo>
                        <a:pt x="48" y="2"/>
                      </a:lnTo>
                      <a:lnTo>
                        <a:pt x="63" y="0"/>
                      </a:lnTo>
                      <a:lnTo>
                        <a:pt x="77" y="2"/>
                      </a:lnTo>
                      <a:lnTo>
                        <a:pt x="87" y="5"/>
                      </a:lnTo>
                      <a:lnTo>
                        <a:pt x="97" y="10"/>
                      </a:lnTo>
                      <a:lnTo>
                        <a:pt x="104" y="15"/>
                      </a:lnTo>
                      <a:lnTo>
                        <a:pt x="111" y="23"/>
                      </a:lnTo>
                      <a:lnTo>
                        <a:pt x="115" y="29"/>
                      </a:lnTo>
                      <a:lnTo>
                        <a:pt x="119" y="36"/>
                      </a:lnTo>
                      <a:lnTo>
                        <a:pt x="122" y="44"/>
                      </a:lnTo>
                      <a:lnTo>
                        <a:pt x="123" y="53"/>
                      </a:lnTo>
                      <a:lnTo>
                        <a:pt x="123" y="63"/>
                      </a:lnTo>
                      <a:lnTo>
                        <a:pt x="120" y="73"/>
                      </a:lnTo>
                      <a:lnTo>
                        <a:pt x="115" y="82"/>
                      </a:lnTo>
                      <a:lnTo>
                        <a:pt x="109" y="93"/>
                      </a:lnTo>
                      <a:lnTo>
                        <a:pt x="104" y="101"/>
                      </a:lnTo>
                      <a:lnTo>
                        <a:pt x="101" y="111"/>
                      </a:lnTo>
                      <a:lnTo>
                        <a:pt x="97" y="121"/>
                      </a:lnTo>
                      <a:lnTo>
                        <a:pt x="95" y="130"/>
                      </a:lnTo>
                      <a:lnTo>
                        <a:pt x="94" y="141"/>
                      </a:lnTo>
                      <a:lnTo>
                        <a:pt x="94" y="154"/>
                      </a:lnTo>
                      <a:lnTo>
                        <a:pt x="35" y="154"/>
                      </a:lnTo>
                      <a:lnTo>
                        <a:pt x="35" y="143"/>
                      </a:lnTo>
                      <a:lnTo>
                        <a:pt x="33" y="130"/>
                      </a:lnTo>
                      <a:lnTo>
                        <a:pt x="28" y="120"/>
                      </a:lnTo>
                      <a:lnTo>
                        <a:pt x="24" y="110"/>
                      </a:lnTo>
                      <a:lnTo>
                        <a:pt x="20" y="101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Oval 32"/>
                <p:cNvSpPr>
                  <a:spLocks noChangeArrowheads="1"/>
                </p:cNvSpPr>
                <p:nvPr/>
              </p:nvSpPr>
              <p:spPr bwMode="auto">
                <a:xfrm>
                  <a:off x="742" y="1666"/>
                  <a:ext cx="30" cy="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4" name="Freeform 33"/>
                <p:cNvSpPr>
                  <a:spLocks/>
                </p:cNvSpPr>
                <p:nvPr/>
              </p:nvSpPr>
              <p:spPr bwMode="auto">
                <a:xfrm>
                  <a:off x="728" y="1619"/>
                  <a:ext cx="59" cy="28"/>
                </a:xfrm>
                <a:custGeom>
                  <a:avLst/>
                  <a:gdLst>
                    <a:gd name="T0" fmla="*/ 0 w 59"/>
                    <a:gd name="T1" fmla="*/ 0 h 28"/>
                    <a:gd name="T2" fmla="*/ 0 w 59"/>
                    <a:gd name="T3" fmla="*/ 27 h 28"/>
                    <a:gd name="T4" fmla="*/ 13 w 59"/>
                    <a:gd name="T5" fmla="*/ 27 h 28"/>
                    <a:gd name="T6" fmla="*/ 58 w 59"/>
                    <a:gd name="T7" fmla="*/ 8 h 28"/>
                    <a:gd name="T8" fmla="*/ 58 w 59"/>
                    <a:gd name="T9" fmla="*/ 0 h 28"/>
                    <a:gd name="T10" fmla="*/ 0 w 59"/>
                    <a:gd name="T11" fmla="*/ 0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9" h="28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13" y="27"/>
                      </a:lnTo>
                      <a:lnTo>
                        <a:pt x="58" y="8"/>
                      </a:lnTo>
                      <a:lnTo>
                        <a:pt x="5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4"/>
                <p:cNvSpPr>
                  <a:spLocks/>
                </p:cNvSpPr>
                <p:nvPr/>
              </p:nvSpPr>
              <p:spPr bwMode="auto">
                <a:xfrm>
                  <a:off x="728" y="1648"/>
                  <a:ext cx="59" cy="21"/>
                </a:xfrm>
                <a:custGeom>
                  <a:avLst/>
                  <a:gdLst>
                    <a:gd name="T0" fmla="*/ 13 w 59"/>
                    <a:gd name="T1" fmla="*/ 14 h 21"/>
                    <a:gd name="T2" fmla="*/ 0 w 59"/>
                    <a:gd name="T3" fmla="*/ 14 h 21"/>
                    <a:gd name="T4" fmla="*/ 7 w 59"/>
                    <a:gd name="T5" fmla="*/ 20 h 21"/>
                    <a:gd name="T6" fmla="*/ 51 w 59"/>
                    <a:gd name="T7" fmla="*/ 20 h 21"/>
                    <a:gd name="T8" fmla="*/ 58 w 59"/>
                    <a:gd name="T9" fmla="*/ 14 h 21"/>
                    <a:gd name="T10" fmla="*/ 58 w 59"/>
                    <a:gd name="T11" fmla="*/ 0 h 21"/>
                    <a:gd name="T12" fmla="*/ 13 w 59"/>
                    <a:gd name="T13" fmla="*/ 14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21">
                      <a:moveTo>
                        <a:pt x="13" y="14"/>
                      </a:moveTo>
                      <a:lnTo>
                        <a:pt x="0" y="14"/>
                      </a:lnTo>
                      <a:lnTo>
                        <a:pt x="7" y="20"/>
                      </a:lnTo>
                      <a:lnTo>
                        <a:pt x="51" y="20"/>
                      </a:lnTo>
                      <a:lnTo>
                        <a:pt x="58" y="14"/>
                      </a:lnTo>
                      <a:lnTo>
                        <a:pt x="58" y="0"/>
                      </a:lnTo>
                      <a:lnTo>
                        <a:pt x="13" y="14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797" y="1432"/>
                  <a:ext cx="13" cy="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6"/>
                <p:cNvSpPr>
                  <a:spLocks noChangeShapeType="1"/>
                </p:cNvSpPr>
                <p:nvPr/>
              </p:nvSpPr>
              <p:spPr bwMode="auto">
                <a:xfrm>
                  <a:off x="754" y="1442"/>
                  <a:ext cx="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694" y="1426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38"/>
                <p:cNvSpPr>
                  <a:spLocks noChangeShapeType="1"/>
                </p:cNvSpPr>
                <p:nvPr/>
              </p:nvSpPr>
              <p:spPr bwMode="auto">
                <a:xfrm>
                  <a:off x="673" y="1492"/>
                  <a:ext cx="9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632" y="1529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7" y="1569"/>
                  <a:ext cx="6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826" y="1478"/>
                  <a:ext cx="8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830" y="1523"/>
                  <a:ext cx="36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43"/>
                <p:cNvSpPr>
                  <a:spLocks noChangeShapeType="1"/>
                </p:cNvSpPr>
                <p:nvPr/>
              </p:nvSpPr>
              <p:spPr bwMode="auto">
                <a:xfrm>
                  <a:off x="814" y="1571"/>
                  <a:ext cx="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1072516" y="2636259"/>
                <a:ext cx="292164" cy="238021"/>
              </a:xfrm>
              <a:custGeom>
                <a:avLst/>
                <a:gdLst>
                  <a:gd name="T0" fmla="*/ 0 w 191"/>
                  <a:gd name="T1" fmla="*/ 361950 h 229"/>
                  <a:gd name="T2" fmla="*/ 120434 w 191"/>
                  <a:gd name="T3" fmla="*/ 349250 h 229"/>
                  <a:gd name="T4" fmla="*/ 178931 w 191"/>
                  <a:gd name="T5" fmla="*/ 327025 h 229"/>
                  <a:gd name="T6" fmla="*/ 227104 w 191"/>
                  <a:gd name="T7" fmla="*/ 276225 h 229"/>
                  <a:gd name="T8" fmla="*/ 275278 w 191"/>
                  <a:gd name="T9" fmla="*/ 165100 h 229"/>
                  <a:gd name="T10" fmla="*/ 326893 w 191"/>
                  <a:gd name="T11" fmla="*/ 0 h 229"/>
                  <a:gd name="T12" fmla="*/ 326893 w 191"/>
                  <a:gd name="T13" fmla="*/ 0 h 2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229">
                    <a:moveTo>
                      <a:pt x="0" y="228"/>
                    </a:moveTo>
                    <a:lnTo>
                      <a:pt x="70" y="220"/>
                    </a:lnTo>
                    <a:lnTo>
                      <a:pt x="104" y="206"/>
                    </a:lnTo>
                    <a:lnTo>
                      <a:pt x="132" y="174"/>
                    </a:lnTo>
                    <a:lnTo>
                      <a:pt x="160" y="104"/>
                    </a:lnTo>
                    <a:lnTo>
                      <a:pt x="190" y="0"/>
                    </a:lnTo>
                  </a:path>
                </a:pathLst>
              </a:custGeom>
              <a:noFill/>
              <a:ln w="12700" cap="rnd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7925" tIns="38963" rIns="77925" bIns="38963"/>
              <a:lstStyle/>
              <a:p>
                <a:endParaRPr lang="en-US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470520" y="3205522"/>
              <a:ext cx="1868420" cy="102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Play a leadership role in establishing how the industry operates. For Example:</a:t>
              </a:r>
            </a:p>
            <a:p>
              <a:pPr marL="171450" indent="-171450" algn="ctr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Setting standards</a:t>
              </a:r>
            </a:p>
            <a:p>
              <a:pPr marL="171450" indent="-171450" algn="ctr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Creating demand</a:t>
              </a:r>
              <a:endParaRPr lang="en-GB" altLang="en-US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61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940978"/>
            <a:ext cx="9144000" cy="394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Decision Support Tools </a:t>
            </a:r>
            <a:br>
              <a:rPr lang="en-US" dirty="0" smtClean="0"/>
            </a:br>
            <a:r>
              <a:rPr lang="en-US" sz="3100" dirty="0" smtClean="0"/>
              <a:t>for Long-Term Planning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24154"/>
              </p:ext>
            </p:extLst>
          </p:nvPr>
        </p:nvGraphicFramePr>
        <p:xfrm>
          <a:off x="1319907" y="1326936"/>
          <a:ext cx="6498866" cy="277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9433"/>
                <a:gridCol w="3249433"/>
              </a:tblGrid>
              <a:tr h="1387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79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00352" y="2961995"/>
            <a:ext cx="2464879" cy="582019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/>
              <a:t>Quantitative Multiple Scenario Tools</a:t>
            </a:r>
            <a:r>
              <a:rPr lang="en-US" sz="1100" dirty="0" smtClean="0"/>
              <a:t>: Monte Carlo Simulations, Decision Analysis and Real Options</a:t>
            </a:r>
          </a:p>
          <a:p>
            <a:pPr algn="ctr">
              <a:lnSpc>
                <a:spcPct val="80000"/>
              </a:lnSpc>
            </a:pPr>
            <a:r>
              <a:rPr lang="en-US" sz="1100" i="1" dirty="0" smtClean="0"/>
              <a:t>Combined </a:t>
            </a:r>
            <a:r>
              <a:rPr lang="en-US" sz="1100" i="1" dirty="0"/>
              <a:t>with Capital Budgeting Tools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2664" y="3655580"/>
            <a:ext cx="1901673" cy="424732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100" b="1" dirty="0" smtClean="0"/>
              <a:t>Capital Budgeting Tools: </a:t>
            </a:r>
            <a:r>
              <a:rPr lang="en-US" sz="1100" dirty="0" smtClean="0"/>
              <a:t>Discounted Cash Flow and Expected Rate of Return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6627" y="1188436"/>
            <a:ext cx="766037" cy="3091930"/>
            <a:chOff x="646627" y="1188436"/>
            <a:chExt cx="766037" cy="3091930"/>
          </a:xfrm>
        </p:grpSpPr>
        <p:cxnSp>
          <p:nvCxnSpPr>
            <p:cNvPr id="29" name="Straight Arrow Connector 28"/>
            <p:cNvCxnSpPr>
              <a:stCxn id="18" idx="2"/>
              <a:endCxn id="17" idx="0"/>
            </p:cNvCxnSpPr>
            <p:nvPr/>
          </p:nvCxnSpPr>
          <p:spPr>
            <a:xfrm flipH="1">
              <a:off x="1023004" y="1526990"/>
              <a:ext cx="13284" cy="241482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46627" y="3941812"/>
              <a:ext cx="752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High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911" y="1188436"/>
              <a:ext cx="752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Low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94917" y="2460026"/>
              <a:ext cx="1590630" cy="613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C0410E"/>
                  </a:solidFill>
                </a:rPr>
                <a:t>Ability to Predict a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C0410E"/>
                  </a:solidFill>
                </a:rPr>
                <a:t>Range of Possible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C0410E"/>
                  </a:solidFill>
                </a:rPr>
                <a:t> Outcomes</a:t>
              </a:r>
              <a:endParaRPr lang="en-US" sz="1400" b="1" dirty="0">
                <a:solidFill>
                  <a:srgbClr val="C0410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455902" y="3083333"/>
            <a:ext cx="1901673" cy="424732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100" b="1" dirty="0" smtClean="0"/>
              <a:t>Qualitative Scenario Analysis </a:t>
            </a:r>
            <a:r>
              <a:rPr lang="en-US" sz="1100" i="1" dirty="0" smtClean="0"/>
              <a:t>Supplemented with Case-Based Decision Analysis</a:t>
            </a:r>
            <a:endParaRPr lang="en-US" sz="11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3377" y="1598184"/>
            <a:ext cx="1901673" cy="907941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100" b="1" dirty="0" smtClean="0"/>
              <a:t>Case-Based Decision Analysis </a:t>
            </a:r>
            <a:r>
              <a:rPr lang="en-US" sz="1100" i="1" dirty="0" smtClean="0"/>
              <a:t>Using </a:t>
            </a:r>
            <a:r>
              <a:rPr lang="en-US" sz="1100" i="1" dirty="0"/>
              <a:t>other Industries that Faced Similar Situations as Reference </a:t>
            </a:r>
            <a:r>
              <a:rPr lang="en-US" sz="1100" i="1" dirty="0" smtClean="0"/>
              <a:t>Cases to Predict Possible Outcomes</a:t>
            </a:r>
            <a:endParaRPr lang="en-US" sz="1100" i="1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995766" y="1614536"/>
            <a:ext cx="1901673" cy="714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18288" rIns="91440" bIns="18288" rtlCol="0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sz="1100" b="1" dirty="0" smtClean="0"/>
              <a:t>Case-Based Decision Analysis </a:t>
            </a:r>
            <a:r>
              <a:rPr lang="en-US" sz="1100" i="1" dirty="0" smtClean="0"/>
              <a:t>Using other Industries that Faced Similar Situations as Reference Cases to Determine Potential Strategic Moves</a:t>
            </a:r>
            <a:endParaRPr lang="en-US" sz="11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144982" y="4158538"/>
            <a:ext cx="7019654" cy="441339"/>
            <a:chOff x="1144982" y="4158538"/>
            <a:chExt cx="7019654" cy="441339"/>
          </a:xfrm>
        </p:grpSpPr>
        <p:sp>
          <p:nvSpPr>
            <p:cNvPr id="7" name="TextBox 6"/>
            <p:cNvSpPr txBox="1"/>
            <p:nvPr/>
          </p:nvSpPr>
          <p:spPr>
            <a:xfrm>
              <a:off x="1144982" y="4202268"/>
              <a:ext cx="818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Yes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45642" y="4235997"/>
              <a:ext cx="818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1790587" y="4388473"/>
              <a:ext cx="5747250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925" tIns="38963" rIns="77925" bIns="38963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50443" y="4158538"/>
              <a:ext cx="2870803" cy="4413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C0410E"/>
                  </a:solidFill>
                </a:rPr>
                <a:t>Well Calibrated and Understood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 smtClean="0">
                  <a:solidFill>
                    <a:srgbClr val="C0410E"/>
                  </a:solidFill>
                </a:rPr>
                <a:t>Cost and Revenue Model</a:t>
              </a:r>
              <a:endParaRPr lang="en-US" sz="1400" b="1" dirty="0">
                <a:solidFill>
                  <a:srgbClr val="C0410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4441" y="4697435"/>
            <a:ext cx="855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Adapted from: Hugh Courtney, Dan </a:t>
            </a:r>
            <a:r>
              <a:rPr lang="en-US" sz="900" dirty="0" err="1"/>
              <a:t>Lovallo</a:t>
            </a:r>
            <a:r>
              <a:rPr lang="en-US" sz="900" dirty="0"/>
              <a:t>, and </a:t>
            </a:r>
            <a:r>
              <a:rPr lang="en-US" sz="900" dirty="0" err="1"/>
              <a:t>Carmina</a:t>
            </a:r>
            <a:r>
              <a:rPr lang="en-US" sz="900" dirty="0"/>
              <a:t> </a:t>
            </a:r>
            <a:r>
              <a:rPr lang="en-US" sz="900" dirty="0" smtClean="0"/>
              <a:t>Clarke, </a:t>
            </a:r>
            <a:r>
              <a:rPr lang="en-US" sz="900" b="1" dirty="0" smtClean="0">
                <a:hlinkClick r:id="rId3"/>
              </a:rPr>
              <a:t>Deciding </a:t>
            </a:r>
            <a:r>
              <a:rPr lang="en-US" sz="900" b="1" dirty="0">
                <a:hlinkClick r:id="rId3"/>
              </a:rPr>
              <a:t>How to </a:t>
            </a:r>
            <a:r>
              <a:rPr lang="en-US" sz="900" b="1" dirty="0" smtClean="0">
                <a:hlinkClick r:id="rId3"/>
              </a:rPr>
              <a:t>Decide</a:t>
            </a:r>
            <a:r>
              <a:rPr lang="en-US" sz="900" b="1" dirty="0" smtClean="0"/>
              <a:t>, </a:t>
            </a:r>
            <a:r>
              <a:rPr lang="en-US" sz="900" i="1" dirty="0" smtClean="0"/>
              <a:t>HBR</a:t>
            </a:r>
            <a:r>
              <a:rPr lang="en-US" sz="900" b="1" dirty="0" smtClean="0"/>
              <a:t>, </a:t>
            </a:r>
            <a:r>
              <a:rPr lang="en-US" sz="900" dirty="0" smtClean="0"/>
              <a:t>November 2013 Accessed on February 15. 2015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788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0" y="940978"/>
            <a:ext cx="9144000" cy="394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9236"/>
              </p:ext>
            </p:extLst>
          </p:nvPr>
        </p:nvGraphicFramePr>
        <p:xfrm>
          <a:off x="398655" y="989968"/>
          <a:ext cx="7441329" cy="3747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164"/>
                <a:gridCol w="1264433"/>
                <a:gridCol w="1264433"/>
                <a:gridCol w="1264433"/>
                <a:gridCol w="1264433"/>
                <a:gridCol w="1264433"/>
              </a:tblGrid>
              <a:tr h="9369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algn="r"/>
                      <a:endParaRPr lang="en-US" sz="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31304" y="4158753"/>
            <a:ext cx="1112695" cy="75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9635" y="120456"/>
            <a:ext cx="87567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Example Strategic Roadmap              </a:t>
            </a:r>
            <a:r>
              <a:rPr lang="en-US" sz="3600" i="1" u="sng" dirty="0" smtClean="0">
                <a:solidFill>
                  <a:schemeClr val="bg1"/>
                </a:solidFill>
              </a:rPr>
              <a:t>Illustrative</a:t>
            </a:r>
            <a:endParaRPr lang="en-US" sz="3600" i="1" u="sng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1703" y="3519940"/>
            <a:ext cx="1067521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Execution 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(know-how)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32222" y="3876126"/>
            <a:ext cx="740933" cy="731520"/>
            <a:chOff x="632222" y="3876126"/>
            <a:chExt cx="740933" cy="731520"/>
          </a:xfrm>
        </p:grpSpPr>
        <p:sp>
          <p:nvSpPr>
            <p:cNvPr id="32" name="Oval 31"/>
            <p:cNvSpPr/>
            <p:nvPr/>
          </p:nvSpPr>
          <p:spPr>
            <a:xfrm>
              <a:off x="641635" y="3876126"/>
              <a:ext cx="731520" cy="7315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2222" y="3935972"/>
              <a:ext cx="6799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FontAwesome"/>
                </a:rPr>
                <a:t>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06459" y="1028493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8031305" y="1173255"/>
            <a:ext cx="969696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Relevance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(know-why)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3211" y="100612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ontAwesome"/>
              </a:rPr>
              <a:t>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29" y="1693992"/>
            <a:ext cx="75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Insights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6459" y="1955921"/>
            <a:ext cx="731520" cy="731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31305" y="2163472"/>
            <a:ext cx="881277" cy="55399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Strategy 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(know-what)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5885" y="2006348"/>
            <a:ext cx="61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/>
              </a:rPr>
              <a:t>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073" y="2624172"/>
            <a:ext cx="1360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Offerings/Market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983" y="4516262"/>
            <a:ext cx="988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149" y="4665626"/>
            <a:ext cx="53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2008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762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2009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5262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2010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8920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3118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2012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8645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5847" y="4419918"/>
            <a:ext cx="1007603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Time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(know-when)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158" y="3572008"/>
            <a:ext cx="988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6459" y="2904958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ontAwesome"/>
              </a:rPr>
              <a:t>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839983" y="2904958"/>
            <a:ext cx="191321" cy="1832646"/>
          </a:xfrm>
          <a:prstGeom prst="rightBrace">
            <a:avLst/>
          </a:prstGeom>
          <a:ln w="12700">
            <a:solidFill>
              <a:srgbClr val="C0410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1629" y="2148758"/>
            <a:ext cx="1920240" cy="1354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Garage Door Opener (GDO)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67182" y="191069"/>
            <a:ext cx="186974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2098554" y="1384473"/>
            <a:ext cx="4482823" cy="2658687"/>
            <a:chOff x="2098554" y="1384473"/>
            <a:chExt cx="4482823" cy="2658687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424419" y="2215635"/>
              <a:ext cx="619501" cy="113038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2098554" y="1384473"/>
              <a:ext cx="4482823" cy="2658687"/>
              <a:chOff x="2098554" y="1384473"/>
              <a:chExt cx="4482823" cy="2658687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4380315" y="1505657"/>
                <a:ext cx="931058" cy="756139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292161" y="1384473"/>
                <a:ext cx="2077600" cy="1211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Consumers Rapid Adoption of Smart Devices</a:t>
                </a:r>
                <a:endParaRPr lang="en-US" sz="800" dirty="0"/>
              </a:p>
            </p:txBody>
          </p:sp>
          <p:cxnSp>
            <p:nvCxnSpPr>
              <p:cNvPr id="73" name="Straight Arrow Connector 72"/>
              <p:cNvCxnSpPr>
                <a:stCxn id="64" idx="0"/>
              </p:cNvCxnSpPr>
              <p:nvPr/>
            </p:nvCxnSpPr>
            <p:spPr>
              <a:xfrm flipV="1">
                <a:off x="3292161" y="2394418"/>
                <a:ext cx="1866579" cy="688052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endCxn id="64" idx="2"/>
              </p:cNvCxnSpPr>
              <p:nvPr/>
            </p:nvCxnSpPr>
            <p:spPr>
              <a:xfrm flipV="1">
                <a:off x="2411240" y="3212279"/>
                <a:ext cx="880921" cy="717934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2176666" y="3919207"/>
                <a:ext cx="1801278" cy="1239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Smart Phone App Creator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098554" y="3082470"/>
                <a:ext cx="2387213" cy="129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Smart Phone App</a:t>
                </a:r>
                <a:endParaRPr lang="en-US" sz="8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41370" y="2264608"/>
                <a:ext cx="2540007" cy="1298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GDO Managed by Smart Phone App</a:t>
                </a:r>
                <a:endParaRPr lang="en-US" sz="800" dirty="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501629" y="1006129"/>
            <a:ext cx="4035580" cy="3254084"/>
            <a:chOff x="1501629" y="1006129"/>
            <a:chExt cx="4035580" cy="3254084"/>
          </a:xfrm>
        </p:grpSpPr>
        <p:cxnSp>
          <p:nvCxnSpPr>
            <p:cNvPr id="50" name="Straight Arrow Connector 49"/>
            <p:cNvCxnSpPr>
              <a:stCxn id="6" idx="2"/>
              <a:endCxn id="45" idx="0"/>
            </p:cNvCxnSpPr>
            <p:nvPr/>
          </p:nvCxnSpPr>
          <p:spPr>
            <a:xfrm>
              <a:off x="2176666" y="1135938"/>
              <a:ext cx="2395334" cy="89210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1" idx="0"/>
            </p:cNvCxnSpPr>
            <p:nvPr/>
          </p:nvCxnSpPr>
          <p:spPr>
            <a:xfrm flipH="1" flipV="1">
              <a:off x="2066920" y="3022165"/>
              <a:ext cx="191972" cy="111003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501629" y="4132197"/>
              <a:ext cx="1514526" cy="128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Contracted Electrical Engineers</a:t>
              </a:r>
              <a:endParaRPr lang="en-US" sz="8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097092" y="2163472"/>
              <a:ext cx="2474907" cy="72063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501631" y="1006129"/>
              <a:ext cx="1350069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Consumer  Convenience</a:t>
              </a:r>
              <a:endParaRPr lang="en-US" sz="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424419" y="2092943"/>
              <a:ext cx="182371" cy="12353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533267" y="2892355"/>
              <a:ext cx="1246604" cy="1298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Wireless Technology</a:t>
              </a:r>
              <a:endParaRPr lang="en-US" sz="800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170374" y="1326053"/>
              <a:ext cx="1401625" cy="67898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066918" y="1196244"/>
              <a:ext cx="2387213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Consumers Fear of Leaving the Garage Door Open</a:t>
              </a:r>
              <a:endParaRPr lang="en-US" sz="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06790" y="2028039"/>
              <a:ext cx="1930419" cy="1298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“Smart” Garage Door Opener </a:t>
              </a:r>
              <a:endParaRPr lang="en-US" sz="8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593354" y="1561232"/>
            <a:ext cx="4236068" cy="3076055"/>
            <a:chOff x="3593354" y="1561232"/>
            <a:chExt cx="4236068" cy="3076055"/>
          </a:xfrm>
        </p:grpSpPr>
        <p:cxnSp>
          <p:nvCxnSpPr>
            <p:cNvPr id="83" name="Straight Arrow Connector 82"/>
            <p:cNvCxnSpPr>
              <a:stCxn id="66" idx="0"/>
              <a:endCxn id="47" idx="2"/>
            </p:cNvCxnSpPr>
            <p:nvPr/>
          </p:nvCxnSpPr>
          <p:spPr>
            <a:xfrm flipH="1" flipV="1">
              <a:off x="6805565" y="2614392"/>
              <a:ext cx="295524" cy="96955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3593354" y="1561232"/>
              <a:ext cx="4236068" cy="3076055"/>
              <a:chOff x="3593354" y="1561232"/>
              <a:chExt cx="4236068" cy="307605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826486" y="2504427"/>
                <a:ext cx="1958157" cy="1099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GDO Connected into Home Network</a:t>
                </a:r>
                <a:endParaRPr lang="en-US" sz="800" dirty="0"/>
              </a:p>
            </p:txBody>
          </p:sp>
          <p:cxnSp>
            <p:nvCxnSpPr>
              <p:cNvPr id="53" name="Straight Arrow Connector 52"/>
              <p:cNvCxnSpPr>
                <a:stCxn id="42" idx="2"/>
                <a:endCxn id="47" idx="0"/>
              </p:cNvCxnSpPr>
              <p:nvPr/>
            </p:nvCxnSpPr>
            <p:spPr>
              <a:xfrm>
                <a:off x="4919234" y="1691041"/>
                <a:ext cx="1886331" cy="813386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5123381" y="1880238"/>
                <a:ext cx="1673409" cy="617856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65" idx="0"/>
                <a:endCxn id="47" idx="2"/>
              </p:cNvCxnSpPr>
              <p:nvPr/>
            </p:nvCxnSpPr>
            <p:spPr>
              <a:xfrm flipV="1">
                <a:off x="6281412" y="2614392"/>
                <a:ext cx="524153" cy="699437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47" idx="2"/>
              </p:cNvCxnSpPr>
              <p:nvPr/>
            </p:nvCxnSpPr>
            <p:spPr>
              <a:xfrm flipV="1">
                <a:off x="6526038" y="2614392"/>
                <a:ext cx="279527" cy="1900755"/>
              </a:xfrm>
              <a:prstGeom prst="straightConnector1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endCxn id="66" idx="2"/>
              </p:cNvCxnSpPr>
              <p:nvPr/>
            </p:nvCxnSpPr>
            <p:spPr>
              <a:xfrm flipV="1">
                <a:off x="6798480" y="3711959"/>
                <a:ext cx="302609" cy="587070"/>
              </a:xfrm>
              <a:prstGeom prst="straightConnector1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6306018" y="4297537"/>
                <a:ext cx="1523404" cy="12395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/>
                  <a:t>WeMo</a:t>
                </a:r>
                <a:r>
                  <a:rPr lang="en-US" sz="800" dirty="0" smtClean="0"/>
                  <a:t> Partnership</a:t>
                </a:r>
                <a:endParaRPr lang="en-US" sz="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428" y="4527345"/>
                <a:ext cx="3354216" cy="10994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New Testing Equipment and </a:t>
                </a:r>
                <a:r>
                  <a:rPr lang="en-US" sz="800" dirty="0"/>
                  <a:t> </a:t>
                </a:r>
                <a:r>
                  <a:rPr lang="en-US" sz="800" dirty="0" smtClean="0"/>
                  <a:t>In-House Certification</a:t>
                </a:r>
                <a:endParaRPr lang="en-US" sz="8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72756" y="3583943"/>
                <a:ext cx="1456665" cy="1280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Integrating Hub Technology</a:t>
                </a:r>
                <a:endParaRPr lang="en-US" sz="800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33956" y="1756762"/>
                <a:ext cx="2438800" cy="12980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Garage Door not Connected to Home Security Systems</a:t>
                </a:r>
                <a:endParaRPr lang="en-US" sz="8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071987" y="3313829"/>
                <a:ext cx="2418849" cy="1298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Bluetooth Enabled Object Identification</a:t>
                </a:r>
                <a:endParaRPr lang="en-US" sz="8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593354" y="1561232"/>
                <a:ext cx="2651760" cy="12980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Not Having to “Wait” on Service  Providers at Home</a:t>
                </a:r>
                <a:endParaRPr lang="en-US" sz="800" dirty="0"/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>
              <a:off x="4572000" y="2154708"/>
              <a:ext cx="2201905" cy="35566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78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0" y="940978"/>
            <a:ext cx="9144000" cy="3941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54386"/>
              </p:ext>
            </p:extLst>
          </p:nvPr>
        </p:nvGraphicFramePr>
        <p:xfrm>
          <a:off x="398655" y="989968"/>
          <a:ext cx="7441329" cy="3747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164"/>
                <a:gridCol w="1264433"/>
                <a:gridCol w="1264433"/>
                <a:gridCol w="1264433"/>
                <a:gridCol w="1264433"/>
                <a:gridCol w="1264433"/>
              </a:tblGrid>
              <a:tr h="9369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algn="r"/>
                      <a:endParaRPr lang="en-US" sz="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31304" y="4158753"/>
            <a:ext cx="1112695" cy="75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9635" y="120456"/>
            <a:ext cx="87567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Strategic Roadmap Template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91703" y="3519940"/>
            <a:ext cx="1067521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Execution 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(know-how)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32222" y="3876126"/>
            <a:ext cx="740933" cy="731520"/>
            <a:chOff x="632222" y="3876126"/>
            <a:chExt cx="740933" cy="731520"/>
          </a:xfrm>
        </p:grpSpPr>
        <p:sp>
          <p:nvSpPr>
            <p:cNvPr id="32" name="Oval 31"/>
            <p:cNvSpPr/>
            <p:nvPr/>
          </p:nvSpPr>
          <p:spPr>
            <a:xfrm>
              <a:off x="641635" y="3876126"/>
              <a:ext cx="731520" cy="7315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2222" y="3935972"/>
              <a:ext cx="6799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FontAwesome"/>
                </a:rPr>
                <a:t>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606459" y="1028493"/>
            <a:ext cx="731520" cy="731520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8031305" y="1173255"/>
            <a:ext cx="969696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Relevance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(know-why)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33211" y="100612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ontAwesome"/>
              </a:rPr>
              <a:t>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29" y="1693992"/>
            <a:ext cx="75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Insights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6459" y="1955921"/>
            <a:ext cx="731520" cy="731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31305" y="2163472"/>
            <a:ext cx="881277" cy="55399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Strategy 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(know-what)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5885" y="2006348"/>
            <a:ext cx="612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ontAwesome"/>
              </a:rPr>
              <a:t>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073" y="2624172"/>
            <a:ext cx="1360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Offerings/Market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983" y="4516262"/>
            <a:ext cx="988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6149" y="4665626"/>
            <a:ext cx="53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2010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762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2012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5262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8920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2016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3118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8645" y="4665626"/>
            <a:ext cx="572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2020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5847" y="4419918"/>
            <a:ext cx="1007603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Time</a:t>
            </a:r>
          </a:p>
          <a:p>
            <a:r>
              <a:rPr lang="en-US" sz="1200" b="1" dirty="0" smtClean="0">
                <a:latin typeface="Arial Narrow" panose="020B0606020202030204" pitchFamily="34" charset="0"/>
              </a:rPr>
              <a:t>(know-when)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158" y="3572008"/>
            <a:ext cx="988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6459" y="2904958"/>
            <a:ext cx="731520" cy="7315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ontAwesome"/>
              </a:rPr>
              <a:t>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839983" y="2904958"/>
            <a:ext cx="191321" cy="1832646"/>
          </a:xfrm>
          <a:prstGeom prst="rightBrace">
            <a:avLst/>
          </a:prstGeom>
          <a:ln w="12700">
            <a:solidFill>
              <a:srgbClr val="C0410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426228" y="1385627"/>
            <a:ext cx="5413755" cy="3261122"/>
            <a:chOff x="2426228" y="1385627"/>
            <a:chExt cx="5413755" cy="3261122"/>
          </a:xfrm>
        </p:grpSpPr>
        <p:cxnSp>
          <p:nvCxnSpPr>
            <p:cNvPr id="51" name="Straight Arrow Connector 50"/>
            <p:cNvCxnSpPr>
              <a:endCxn id="47" idx="0"/>
            </p:cNvCxnSpPr>
            <p:nvPr/>
          </p:nvCxnSpPr>
          <p:spPr>
            <a:xfrm>
              <a:off x="4435655" y="1515437"/>
              <a:ext cx="1446171" cy="99877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424419" y="1385627"/>
              <a:ext cx="1742665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Insight 3</a:t>
              </a:r>
              <a:endParaRPr lang="en-US" sz="800" dirty="0"/>
            </a:p>
          </p:txBody>
        </p:sp>
        <p:cxnSp>
          <p:nvCxnSpPr>
            <p:cNvPr id="93" name="Straight Arrow Connector 92"/>
            <p:cNvCxnSpPr>
              <a:stCxn id="71" idx="0"/>
              <a:endCxn id="65" idx="2"/>
            </p:cNvCxnSpPr>
            <p:nvPr/>
          </p:nvCxnSpPr>
          <p:spPr>
            <a:xfrm flipV="1">
              <a:off x="3719415" y="3453418"/>
              <a:ext cx="269881" cy="64335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923668" y="2514207"/>
              <a:ext cx="3916315" cy="1298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Offering 4</a:t>
              </a:r>
              <a:endParaRPr lang="en-US" sz="800" dirty="0"/>
            </a:p>
          </p:txBody>
        </p:sp>
        <p:cxnSp>
          <p:nvCxnSpPr>
            <p:cNvPr id="53" name="Straight Arrow Connector 52"/>
            <p:cNvCxnSpPr>
              <a:stCxn id="42" idx="2"/>
              <a:endCxn id="47" idx="0"/>
            </p:cNvCxnSpPr>
            <p:nvPr/>
          </p:nvCxnSpPr>
          <p:spPr>
            <a:xfrm>
              <a:off x="4974574" y="1700821"/>
              <a:ext cx="907252" cy="813386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083822" y="1896351"/>
              <a:ext cx="745388" cy="617856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5" idx="0"/>
              <a:endCxn id="47" idx="2"/>
            </p:cNvCxnSpPr>
            <p:nvPr/>
          </p:nvCxnSpPr>
          <p:spPr>
            <a:xfrm flipV="1">
              <a:off x="3989296" y="2644016"/>
              <a:ext cx="1892530" cy="679593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4847618" y="2652679"/>
              <a:ext cx="1034208" cy="92746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5881825" y="2644016"/>
              <a:ext cx="1" cy="1872247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764668" y="3718757"/>
              <a:ext cx="82950" cy="58856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426228" y="4096777"/>
              <a:ext cx="2586374" cy="1239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Resource  2</a:t>
              </a:r>
              <a:endParaRPr lang="en-US" sz="8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47956" y="4307317"/>
              <a:ext cx="3633422" cy="1239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Resource  3</a:t>
              </a:r>
              <a:endParaRPr lang="en-US" sz="8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23668" y="4518733"/>
              <a:ext cx="3916315" cy="128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Resource  4</a:t>
              </a:r>
              <a:endParaRPr lang="en-US" sz="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18728" y="3588948"/>
              <a:ext cx="3057781" cy="1298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Technology  4</a:t>
              </a:r>
              <a:endParaRPr lang="en-US" sz="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15142" y="1766542"/>
              <a:ext cx="1737360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Insight 5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79871" y="3323609"/>
              <a:ext cx="2418849" cy="1298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Technology 3</a:t>
              </a:r>
              <a:endParaRPr lang="en-US" sz="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8694" y="1571012"/>
              <a:ext cx="2651760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Insight  4</a:t>
              </a:r>
              <a:endParaRPr lang="en-US" sz="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01631" y="1006129"/>
            <a:ext cx="4035578" cy="2016035"/>
            <a:chOff x="1501631" y="1006129"/>
            <a:chExt cx="4035578" cy="2016035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2097092" y="2163472"/>
              <a:ext cx="2474907" cy="72063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6" idx="2"/>
              <a:endCxn id="45" idx="0"/>
            </p:cNvCxnSpPr>
            <p:nvPr/>
          </p:nvCxnSpPr>
          <p:spPr>
            <a:xfrm>
              <a:off x="2065457" y="1135938"/>
              <a:ext cx="2506543" cy="89210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501631" y="1006129"/>
              <a:ext cx="1127651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Insight  1</a:t>
              </a:r>
              <a:endParaRPr lang="en-US" sz="8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424419" y="2092943"/>
              <a:ext cx="182371" cy="12353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533267" y="2892355"/>
              <a:ext cx="1127651" cy="1298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Technology  1 </a:t>
              </a:r>
              <a:endParaRPr lang="en-US" sz="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06790" y="2028039"/>
              <a:ext cx="1930419" cy="1298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Offering 2</a:t>
              </a:r>
              <a:endParaRPr lang="en-US" sz="8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1501629" y="2148758"/>
            <a:ext cx="1920240" cy="1354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Offering 1</a:t>
            </a:r>
            <a:endParaRPr lang="en-US" sz="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533267" y="1196244"/>
            <a:ext cx="5048111" cy="2857920"/>
            <a:chOff x="1533267" y="1196244"/>
            <a:chExt cx="5048111" cy="2857920"/>
          </a:xfrm>
        </p:grpSpPr>
        <p:cxnSp>
          <p:nvCxnSpPr>
            <p:cNvPr id="49" name="Straight Arrow Connector 48"/>
            <p:cNvCxnSpPr>
              <a:endCxn id="46" idx="0"/>
            </p:cNvCxnSpPr>
            <p:nvPr/>
          </p:nvCxnSpPr>
          <p:spPr>
            <a:xfrm>
              <a:off x="2779871" y="1326053"/>
              <a:ext cx="2314213" cy="938555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3"/>
              <a:endCxn id="46" idx="1"/>
            </p:cNvCxnSpPr>
            <p:nvPr/>
          </p:nvCxnSpPr>
          <p:spPr>
            <a:xfrm>
              <a:off x="3421869" y="2216475"/>
              <a:ext cx="184921" cy="113038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0"/>
            </p:cNvCxnSpPr>
            <p:nvPr/>
          </p:nvCxnSpPr>
          <p:spPr>
            <a:xfrm flipV="1">
              <a:off x="3292161" y="2394417"/>
              <a:ext cx="1866579" cy="688053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64" idx="2"/>
            </p:cNvCxnSpPr>
            <p:nvPr/>
          </p:nvCxnSpPr>
          <p:spPr>
            <a:xfrm flipV="1">
              <a:off x="2411240" y="3212279"/>
              <a:ext cx="880921" cy="717933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1533267" y="3930211"/>
              <a:ext cx="1801278" cy="1239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Resource  1</a:t>
              </a:r>
              <a:endParaRPr lang="en-US" sz="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66918" y="1196244"/>
              <a:ext cx="2387213" cy="12980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Insight 2</a:t>
              </a:r>
              <a:endParaRPr lang="en-US" sz="8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98554" y="3082470"/>
              <a:ext cx="2387213" cy="1298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Technology 2</a:t>
              </a:r>
              <a:endParaRPr lang="en-US" sz="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06790" y="2264608"/>
              <a:ext cx="2974588" cy="1298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Offering 3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0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7274" y="1950174"/>
            <a:ext cx="5473460" cy="190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44" y="2245582"/>
            <a:ext cx="5098211" cy="1314450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Want to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learn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about how to use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Roadmapping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Vision for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2020?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CMO </a:t>
            </a:r>
            <a:r>
              <a:rPr lang="en-US" sz="1800" dirty="0" smtClean="0">
                <a:hlinkClick r:id="rId2"/>
              </a:rPr>
              <a:t>Beth </a:t>
            </a:r>
            <a:r>
              <a:rPr lang="en-US" sz="1800" dirty="0">
                <a:hlinkClick r:id="rId2"/>
              </a:rPr>
              <a:t>Somplatsky-Martori </a:t>
            </a:r>
            <a:r>
              <a:rPr lang="en-US" sz="1800" dirty="0" smtClean="0">
                <a:hlinkClick r:id="rId2"/>
              </a:rPr>
              <a:t> </a:t>
            </a:r>
            <a:endParaRPr lang="en-US" sz="18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0" y="1950174"/>
            <a:ext cx="2610214" cy="19052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2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457200" y="63944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What is a Strategic Roadmap?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16737" y="2691147"/>
            <a:ext cx="1463040" cy="1463040"/>
            <a:chOff x="973730" y="1015147"/>
            <a:chExt cx="2429392" cy="24293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30" y="1015147"/>
              <a:ext cx="2429392" cy="2429392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1274026" y="1315443"/>
              <a:ext cx="1828800" cy="1828800"/>
            </a:xfrm>
            <a:prstGeom prst="ellipse">
              <a:avLst/>
            </a:prstGeom>
            <a:solidFill>
              <a:srgbClr val="C0410E"/>
            </a:solidFill>
            <a:ln>
              <a:solidFill>
                <a:srgbClr val="C041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1379382" y="1436701"/>
              <a:ext cx="1554480" cy="1554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b="1" dirty="0" smtClean="0">
                  <a:solidFill>
                    <a:srgbClr val="C0410E"/>
                  </a:solidFill>
                </a:rPr>
                <a:t>Execution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Resources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Tactics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Metrics</a:t>
              </a:r>
              <a:endParaRPr lang="en-US" sz="8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75259" y="1598910"/>
            <a:ext cx="1463040" cy="1463040"/>
            <a:chOff x="973730" y="1015147"/>
            <a:chExt cx="2429392" cy="2429392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30" y="1015147"/>
              <a:ext cx="2429392" cy="2429392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1274026" y="1315443"/>
              <a:ext cx="1828800" cy="1828800"/>
            </a:xfrm>
            <a:prstGeom prst="ellipse">
              <a:avLst/>
            </a:prstGeom>
            <a:solidFill>
              <a:srgbClr val="C0410E"/>
            </a:solidFill>
            <a:ln>
              <a:solidFill>
                <a:srgbClr val="C041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379382" y="1436701"/>
              <a:ext cx="1554480" cy="1554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b="1" dirty="0" smtClean="0">
                  <a:solidFill>
                    <a:srgbClr val="C0410E"/>
                  </a:solidFill>
                </a:rPr>
                <a:t>Strategy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Markets 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Offerings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Positioning</a:t>
              </a:r>
              <a:endParaRPr lang="en-U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6040" y="3061950"/>
            <a:ext cx="1463040" cy="1463040"/>
            <a:chOff x="973730" y="1015147"/>
            <a:chExt cx="2429392" cy="2429392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730" y="1015147"/>
              <a:ext cx="2429392" cy="2429392"/>
            </a:xfrm>
            <a:prstGeom prst="rect">
              <a:avLst/>
            </a:prstGeom>
          </p:spPr>
        </p:pic>
        <p:sp>
          <p:nvSpPr>
            <p:cNvPr id="83" name="Oval 82"/>
            <p:cNvSpPr/>
            <p:nvPr/>
          </p:nvSpPr>
          <p:spPr>
            <a:xfrm>
              <a:off x="1274026" y="1315443"/>
              <a:ext cx="1828800" cy="1828800"/>
            </a:xfrm>
            <a:prstGeom prst="ellipse">
              <a:avLst/>
            </a:prstGeom>
            <a:solidFill>
              <a:srgbClr val="C0410E"/>
            </a:solidFill>
            <a:ln>
              <a:solidFill>
                <a:srgbClr val="C041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1379382" y="1436701"/>
              <a:ext cx="1554480" cy="1554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" rIns="18288" rtlCol="0" anchor="ctr"/>
            <a:lstStyle/>
            <a:p>
              <a:pPr algn="ctr"/>
              <a:r>
                <a:rPr lang="en-US" sz="1200" b="1" dirty="0" smtClean="0">
                  <a:solidFill>
                    <a:srgbClr val="C0410E"/>
                  </a:solidFill>
                </a:rPr>
                <a:t>Insights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Customers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Company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Competitors</a:t>
              </a:r>
              <a:endParaRPr lang="en-US" sz="10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51024" y="1823794"/>
            <a:ext cx="89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  <p:sp>
        <p:nvSpPr>
          <p:cNvPr id="32" name="Rectangle 31"/>
          <p:cNvSpPr/>
          <p:nvPr/>
        </p:nvSpPr>
        <p:spPr>
          <a:xfrm>
            <a:off x="831778" y="1114875"/>
            <a:ext cx="2764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Growth® </a:t>
            </a:r>
            <a:r>
              <a:rPr lang="en-US" dirty="0"/>
              <a:t>Gears Process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866193" y="1133425"/>
            <a:ext cx="1928447" cy="2853860"/>
            <a:chOff x="6866193" y="1133425"/>
            <a:chExt cx="1928447" cy="285386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193" y="2058838"/>
              <a:ext cx="1928447" cy="1928447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7061488" y="1133425"/>
              <a:ext cx="1537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Long-Term </a:t>
              </a:r>
            </a:p>
            <a:p>
              <a:pPr algn="ctr"/>
              <a:r>
                <a:rPr lang="en-US" dirty="0" smtClean="0"/>
                <a:t>Planning Cycle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83510" y="1161041"/>
            <a:ext cx="1494320" cy="2650671"/>
            <a:chOff x="4683510" y="1161041"/>
            <a:chExt cx="1494320" cy="2650671"/>
          </a:xfrm>
        </p:grpSpPr>
        <p:sp>
          <p:nvSpPr>
            <p:cNvPr id="41" name="Rectangle 40"/>
            <p:cNvSpPr/>
            <p:nvPr/>
          </p:nvSpPr>
          <p:spPr>
            <a:xfrm>
              <a:off x="4683510" y="2026608"/>
              <a:ext cx="1494320" cy="1785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0" dirty="0">
                  <a:solidFill>
                    <a:srgbClr val="C0410E"/>
                  </a:solidFill>
                  <a:latin typeface="FontAwesome"/>
                </a:rPr>
                <a:t></a:t>
              </a:r>
              <a:endParaRPr lang="en-US" sz="11000" dirty="0">
                <a:solidFill>
                  <a:srgbClr val="C0410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809184" y="1161041"/>
              <a:ext cx="12429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Technology</a:t>
              </a:r>
              <a:endParaRPr lang="en-US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722536" y="1884147"/>
            <a:ext cx="89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+</a:t>
            </a:r>
            <a:endParaRPr lang="en-US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4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for 2020?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722" r="311" b="8736"/>
          <a:stretch/>
        </p:blipFill>
        <p:spPr>
          <a:xfrm>
            <a:off x="0" y="970059"/>
            <a:ext cx="9144000" cy="3930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905" y="1130763"/>
            <a:ext cx="37251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2017, more than half of consumer product and service R&amp;D investments will be redirected to customer experience innovations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1400" b="1" dirty="0" smtClean="0">
                <a:solidFill>
                  <a:srgbClr val="C0410E"/>
                </a:solidFill>
              </a:rPr>
              <a:t>– </a:t>
            </a:r>
            <a:r>
              <a:rPr lang="en-US" sz="1400" b="1" dirty="0" smtClean="0">
                <a:solidFill>
                  <a:srgbClr val="C0410E"/>
                </a:solidFill>
                <a:hlinkClick r:id="rId4"/>
              </a:rPr>
              <a:t>Gartner </a:t>
            </a:r>
            <a:endParaRPr lang="en-US" sz="1400" b="1" dirty="0">
              <a:solidFill>
                <a:srgbClr val="C0410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9104" y="3995292"/>
            <a:ext cx="42141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the end of 2020,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25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 things (network or internet-enabled devices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).” </a:t>
            </a:r>
            <a:r>
              <a:rPr lang="en-US" sz="1400" b="1" dirty="0" smtClean="0">
                <a:solidFill>
                  <a:srgbClr val="C0410E"/>
                </a:solidFill>
              </a:rPr>
              <a:t>–</a:t>
            </a:r>
            <a:r>
              <a:rPr lang="en-US" sz="1400" b="1" dirty="0"/>
              <a:t> </a:t>
            </a:r>
            <a:r>
              <a:rPr lang="en-US" sz="1400" b="1" dirty="0" smtClean="0">
                <a:hlinkClick r:id="rId5"/>
              </a:rPr>
              <a:t>Gartner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110701" y="2862707"/>
            <a:ext cx="3816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2020, customer experience will overtake price and product as the key brand differentiator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b="1" dirty="0">
                <a:solidFill>
                  <a:srgbClr val="C0410E"/>
                </a:solidFill>
              </a:rPr>
              <a:t>–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hlinkClick r:id="rId6"/>
              </a:rPr>
              <a:t>Customers </a:t>
            </a:r>
            <a:r>
              <a:rPr lang="en-US" sz="1400" b="1" dirty="0">
                <a:hlinkClick r:id="rId6"/>
              </a:rPr>
              <a:t>2020 Report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699257" y="377984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2020, the connected kitchen will contribute at least 15 percent savings in the food and beverage industry, while leveraging big data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analytics.”</a:t>
            </a:r>
            <a:r>
              <a:rPr lang="en-US" sz="1400" b="1" i="1" dirty="0" smtClean="0"/>
              <a:t> </a:t>
            </a:r>
          </a:p>
          <a:p>
            <a:r>
              <a:rPr lang="en-US" sz="1400" b="1" dirty="0" smtClean="0">
                <a:solidFill>
                  <a:srgbClr val="C0410E"/>
                </a:solidFill>
              </a:rPr>
              <a:t>–</a:t>
            </a:r>
            <a:r>
              <a:rPr lang="en-US" sz="1400" b="1" dirty="0" smtClean="0"/>
              <a:t> </a:t>
            </a:r>
            <a:r>
              <a:rPr lang="en-US" sz="1400" b="1" dirty="0" smtClean="0">
                <a:hlinkClick r:id="rId7"/>
              </a:rPr>
              <a:t>Gartner 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178905" y="2764477"/>
            <a:ext cx="43930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2020,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five vehicles around the world will have some sort of wireless internet connection, at an estimated total of more than 250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vehicles.”  </a:t>
            </a:r>
            <a:r>
              <a:rPr lang="en-US" sz="1400" b="1" dirty="0">
                <a:solidFill>
                  <a:srgbClr val="C0410E"/>
                </a:solidFill>
              </a:rPr>
              <a:t>–</a:t>
            </a:r>
            <a:r>
              <a:rPr lang="en-US" sz="1400" b="1" dirty="0"/>
              <a:t> </a:t>
            </a:r>
            <a:r>
              <a:rPr lang="en-US" sz="1400" b="1" dirty="0">
                <a:hlinkClick r:id="rId7"/>
              </a:rPr>
              <a:t>Gartner 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1645233" y="1980927"/>
            <a:ext cx="6456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2018, the total cost of ownership for business operations will be reduced by 30% through smart machines and industrialized services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1400" b="1" i="1" dirty="0">
                <a:solidFill>
                  <a:srgbClr val="C0410E"/>
                </a:solidFill>
              </a:rPr>
              <a:t>–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hlinkClick r:id="rId8"/>
              </a:rPr>
              <a:t>Gartner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421" y="1077883"/>
            <a:ext cx="4051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“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2017, nearly 20% of durable goods "e-</a:t>
            </a:r>
            <a:r>
              <a:rPr lang="en-US" sz="1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tailers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will use 3D printing to create personalized product offerings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i="1" dirty="0">
                <a:solidFill>
                  <a:srgbClr val="C0410E"/>
                </a:solidFill>
              </a:rPr>
              <a:t>–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solidFill>
                  <a:schemeClr val="bg1"/>
                </a:solidFill>
                <a:hlinkClick r:id="rId8"/>
              </a:rPr>
              <a:t>Gartner</a:t>
            </a:r>
            <a:r>
              <a:rPr lang="en-US" sz="1400" b="1" dirty="0">
                <a:solidFill>
                  <a:schemeClr val="bg1"/>
                </a:solidFill>
                <a:hlinkClick r:id="rId7"/>
              </a:rPr>
              <a:t> </a:t>
            </a:r>
            <a:endParaRPr 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9" b="5817"/>
          <a:stretch/>
        </p:blipFill>
        <p:spPr>
          <a:xfrm>
            <a:off x="-4" y="1"/>
            <a:ext cx="9144003" cy="4910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90" y="1200143"/>
            <a:ext cx="4850296" cy="3848929"/>
          </a:xfrm>
        </p:spPr>
        <p:txBody>
          <a:bodyPr>
            <a:noAutofit/>
          </a:bodyPr>
          <a:lstStyle/>
          <a:p>
            <a:pPr algn="r"/>
            <a:r>
              <a:rPr lang="en-US" sz="3600" i="1" dirty="0">
                <a:solidFill>
                  <a:schemeClr val="bg1"/>
                </a:solidFill>
              </a:rPr>
              <a:t>“For tomorrow belongs to the people who prepare for it today</a:t>
            </a:r>
            <a:r>
              <a:rPr lang="en-US" sz="3600" i="1" dirty="0" smtClean="0">
                <a:solidFill>
                  <a:schemeClr val="bg1"/>
                </a:solidFill>
              </a:rPr>
              <a:t>.” </a:t>
            </a:r>
            <a:br>
              <a:rPr lang="en-US" sz="3600" i="1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–African Proverb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3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7"/>
    </mc:Choice>
    <mc:Fallback xmlns="">
      <p:transition spd="slow" advTm="35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Vision for 2020?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5" b="19539"/>
          <a:stretch/>
        </p:blipFill>
        <p:spPr>
          <a:xfrm>
            <a:off x="-7066" y="931828"/>
            <a:ext cx="9151066" cy="3937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455" y="1382962"/>
            <a:ext cx="36150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“Create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compelling vision, one that takes people to a new place, and then translate that vision into a reality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Warren Bennis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7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5" b="20942"/>
          <a:stretch/>
        </p:blipFill>
        <p:spPr>
          <a:xfrm>
            <a:off x="0" y="921194"/>
            <a:ext cx="9139585" cy="395915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How to Incorporate Your Vision into Your Teams’ DNA?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637414" y="1084891"/>
            <a:ext cx="73470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“Vision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alive when everyone sees where his or her contribution makes a difference.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Maxwell</a:t>
            </a:r>
          </a:p>
          <a:p>
            <a:pPr algn="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80" y="3661941"/>
            <a:ext cx="4515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strategic roadmap is a valuable tool for an organization to collectively visualize its future long-term direction.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7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457200" y="63944"/>
            <a:ext cx="8229600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/>
              <a:t>T</a:t>
            </a:r>
            <a:r>
              <a:rPr lang="en-US" sz="3600" dirty="0" smtClean="0"/>
              <a:t>he Strategic Roadmap Process</a:t>
            </a:r>
            <a:endParaRPr lang="en-US" sz="3600" dirty="0"/>
          </a:p>
        </p:txBody>
      </p:sp>
      <p:sp>
        <p:nvSpPr>
          <p:cNvPr id="53" name="Rectangle 52"/>
          <p:cNvSpPr/>
          <p:nvPr/>
        </p:nvSpPr>
        <p:spPr>
          <a:xfrm>
            <a:off x="3500367" y="3772917"/>
            <a:ext cx="1043721" cy="68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79566" y="1374056"/>
            <a:ext cx="1427671" cy="1589107"/>
            <a:chOff x="379566" y="1374056"/>
            <a:chExt cx="1427671" cy="1589107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607958" y="1374056"/>
              <a:ext cx="932744" cy="90870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05123" y="1411326"/>
              <a:ext cx="538414" cy="834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FontAwesome"/>
                </a:rPr>
                <a:t>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9566" y="2268357"/>
              <a:ext cx="1427671" cy="694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Insights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Company, Customers,  Competitors and Climate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9566" y="3285871"/>
            <a:ext cx="1427672" cy="1769478"/>
            <a:chOff x="379566" y="3285871"/>
            <a:chExt cx="1427672" cy="1769478"/>
          </a:xfrm>
        </p:grpSpPr>
        <p:sp>
          <p:nvSpPr>
            <p:cNvPr id="34" name="Oval 33"/>
            <p:cNvSpPr/>
            <p:nvPr/>
          </p:nvSpPr>
          <p:spPr>
            <a:xfrm>
              <a:off x="607958" y="3285871"/>
              <a:ext cx="932744" cy="9087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/>
                </a:rPr>
                <a:t>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9566" y="4182802"/>
              <a:ext cx="1427672" cy="872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Identification of Technology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Desirable, Available and Feasible</a:t>
              </a:r>
            </a:p>
            <a:p>
              <a:pPr algn="ctr"/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0702" y="1374056"/>
            <a:ext cx="1830685" cy="1718373"/>
            <a:chOff x="1540702" y="1374056"/>
            <a:chExt cx="1830685" cy="1718373"/>
          </a:xfrm>
        </p:grpSpPr>
        <p:sp>
          <p:nvSpPr>
            <p:cNvPr id="10" name="Oval 9"/>
            <p:cNvSpPr/>
            <p:nvPr/>
          </p:nvSpPr>
          <p:spPr>
            <a:xfrm>
              <a:off x="2229043" y="1374056"/>
              <a:ext cx="932744" cy="9087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6748" y="1488634"/>
              <a:ext cx="657335" cy="695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FontAwesome"/>
                </a:rPr>
                <a:t>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19444" y="2268357"/>
              <a:ext cx="1351943" cy="824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Offerings-Market Analysis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Products, Services, Applications and/or Processes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16" idx="6"/>
              <a:endCxn id="10" idx="2"/>
            </p:cNvCxnSpPr>
            <p:nvPr/>
          </p:nvCxnSpPr>
          <p:spPr>
            <a:xfrm>
              <a:off x="1540702" y="1828408"/>
              <a:ext cx="68834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40702" y="3285871"/>
            <a:ext cx="1830685" cy="1755628"/>
            <a:chOff x="1540702" y="3285871"/>
            <a:chExt cx="1830685" cy="1755628"/>
          </a:xfrm>
        </p:grpSpPr>
        <p:sp>
          <p:nvSpPr>
            <p:cNvPr id="30" name="Rectangle 29"/>
            <p:cNvSpPr/>
            <p:nvPr/>
          </p:nvSpPr>
          <p:spPr>
            <a:xfrm>
              <a:off x="2019444" y="4182802"/>
              <a:ext cx="1351943" cy="858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altLang="en-US" sz="1200" b="1" dirty="0">
                  <a:solidFill>
                    <a:schemeClr val="bg1">
                      <a:lumMod val="50000"/>
                    </a:schemeClr>
                  </a:solidFill>
                </a:rPr>
                <a:t>Technology </a:t>
              </a: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Assessment</a:t>
              </a:r>
            </a:p>
            <a:p>
              <a:pPr algn="ctr">
                <a:lnSpc>
                  <a:spcPct val="90000"/>
                </a:lnSpc>
              </a:pPr>
              <a:r>
                <a:rPr lang="en-GB" alt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Competences and </a:t>
              </a:r>
              <a:endParaRPr lang="en-GB" altLang="en-US" sz="11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GB" altLang="en-US" sz="1100" dirty="0">
                  <a:solidFill>
                    <a:schemeClr val="bg1">
                      <a:lumMod val="50000"/>
                    </a:schemeClr>
                  </a:solidFill>
                </a:rPr>
                <a:t>Knowledge</a:t>
              </a:r>
            </a:p>
            <a:p>
              <a:pPr algn="ctr">
                <a:lnSpc>
                  <a:spcPct val="90000"/>
                </a:lnSpc>
              </a:pP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29043" y="3285871"/>
              <a:ext cx="932744" cy="908704"/>
              <a:chOff x="1949769" y="3149480"/>
              <a:chExt cx="1005840" cy="100584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949769" y="3149480"/>
                <a:ext cx="1005840" cy="1005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749" y="3198660"/>
                <a:ext cx="915881" cy="907480"/>
              </a:xfrm>
              <a:prstGeom prst="rect">
                <a:avLst/>
              </a:prstGeom>
            </p:spPr>
          </p:pic>
        </p:grpSp>
        <p:cxnSp>
          <p:nvCxnSpPr>
            <p:cNvPr id="49" name="Straight Arrow Connector 48"/>
            <p:cNvCxnSpPr/>
            <p:nvPr/>
          </p:nvCxnSpPr>
          <p:spPr>
            <a:xfrm>
              <a:off x="1540702" y="3740223"/>
              <a:ext cx="68834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61787" y="1828408"/>
            <a:ext cx="1382301" cy="2628521"/>
            <a:chOff x="3161787" y="1828408"/>
            <a:chExt cx="1382301" cy="2628521"/>
          </a:xfrm>
        </p:grpSpPr>
        <p:cxnSp>
          <p:nvCxnSpPr>
            <p:cNvPr id="46" name="Elbow Connector 45"/>
            <p:cNvCxnSpPr>
              <a:stCxn id="37" idx="6"/>
              <a:endCxn id="6" idx="4"/>
            </p:cNvCxnSpPr>
            <p:nvPr/>
          </p:nvCxnSpPr>
          <p:spPr>
            <a:xfrm flipV="1">
              <a:off x="3161787" y="3372660"/>
              <a:ext cx="851935" cy="367562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547351" y="2463957"/>
              <a:ext cx="932744" cy="9087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00367" y="3772917"/>
              <a:ext cx="1043721" cy="684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Offerings-Technology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Options 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Evaluation</a:t>
              </a:r>
            </a:p>
          </p:txBody>
        </p:sp>
        <p:cxnSp>
          <p:nvCxnSpPr>
            <p:cNvPr id="42" name="Elbow Connector 41"/>
            <p:cNvCxnSpPr>
              <a:stCxn id="10" idx="6"/>
              <a:endCxn id="6" idx="0"/>
            </p:cNvCxnSpPr>
            <p:nvPr/>
          </p:nvCxnSpPr>
          <p:spPr>
            <a:xfrm>
              <a:off x="3161787" y="1828408"/>
              <a:ext cx="851935" cy="635550"/>
            </a:xfrm>
            <a:prstGeom prst="bentConnector2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676136" y="2501228"/>
              <a:ext cx="675173" cy="834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FontAwesome"/>
                </a:rPr>
                <a:t>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17908" y="2459162"/>
            <a:ext cx="1549528" cy="1334641"/>
            <a:chOff x="5817908" y="2459162"/>
            <a:chExt cx="1549528" cy="1334641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5817908" y="2899607"/>
              <a:ext cx="3951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199494" y="2488781"/>
              <a:ext cx="932744" cy="9087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15493" y="3402286"/>
              <a:ext cx="1351943" cy="39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Defined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Targets</a:t>
              </a: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257953" y="2459162"/>
              <a:ext cx="782202" cy="9175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FontAwesome"/>
                </a:rPr>
                <a:t></a:t>
              </a:r>
              <a:endParaRPr lang="en-US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32238" y="2445256"/>
            <a:ext cx="1537513" cy="1348547"/>
            <a:chOff x="7132238" y="2445256"/>
            <a:chExt cx="1537513" cy="1348547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7132238" y="2899607"/>
              <a:ext cx="3951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7527407" y="2445256"/>
              <a:ext cx="932744" cy="9087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317808" y="3402286"/>
              <a:ext cx="1351943" cy="39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Project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Proposals</a:t>
              </a: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09847" y="2530423"/>
              <a:ext cx="742066" cy="750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FontAwesome"/>
                </a:rPr>
                <a:t>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80095" y="2463957"/>
            <a:ext cx="1535398" cy="1316850"/>
            <a:chOff x="4480095" y="2463957"/>
            <a:chExt cx="1535398" cy="1316850"/>
          </a:xfrm>
        </p:grpSpPr>
        <p:cxnSp>
          <p:nvCxnSpPr>
            <p:cNvPr id="61" name="Straight Arrow Connector 60"/>
            <p:cNvCxnSpPr>
              <a:stCxn id="6" idx="6"/>
            </p:cNvCxnSpPr>
            <p:nvPr/>
          </p:nvCxnSpPr>
          <p:spPr>
            <a:xfrm>
              <a:off x="4480095" y="2918308"/>
              <a:ext cx="39516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873149" y="2463957"/>
              <a:ext cx="932744" cy="908704"/>
            </a:xfrm>
            <a:prstGeom prst="ellipse">
              <a:avLst/>
            </a:prstGeom>
            <a:solidFill>
              <a:srgbClr val="C0410E"/>
            </a:solidFill>
            <a:ln>
              <a:solidFill>
                <a:srgbClr val="C0410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63550" y="3389290"/>
              <a:ext cx="1351943" cy="39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Roadmap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en-US" sz="1200" b="1" dirty="0" smtClean="0">
                  <a:solidFill>
                    <a:schemeClr val="bg1">
                      <a:lumMod val="50000"/>
                    </a:schemeClr>
                  </a:solidFill>
                </a:rPr>
                <a:t>Creation</a:t>
              </a:r>
              <a:endParaRPr lang="en-GB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48420" y="2542937"/>
              <a:ext cx="782202" cy="750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FontAwesome"/>
                </a:rPr>
                <a:t>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Oval 70"/>
          <p:cNvSpPr/>
          <p:nvPr/>
        </p:nvSpPr>
        <p:spPr>
          <a:xfrm>
            <a:off x="4786421" y="2104211"/>
            <a:ext cx="1126437" cy="1867477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055904" y="3931741"/>
            <a:ext cx="1511914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Roadmap Process Boundary 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Elbow Connector 2"/>
          <p:cNvCxnSpPr>
            <a:stCxn id="71" idx="4"/>
            <a:endCxn id="79" idx="1"/>
          </p:cNvCxnSpPr>
          <p:nvPr/>
        </p:nvCxnSpPr>
        <p:spPr>
          <a:xfrm rot="16200000" flipH="1">
            <a:off x="5624866" y="3696462"/>
            <a:ext cx="155812" cy="706264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0989" y="1041994"/>
            <a:ext cx="344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Inputs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7343" y="1999102"/>
            <a:ext cx="156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Outputs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9" grpId="0"/>
      <p:bldP spid="5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78431" y="4054164"/>
            <a:ext cx="2017986" cy="75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70326"/>
              </p:ext>
            </p:extLst>
          </p:nvPr>
        </p:nvGraphicFramePr>
        <p:xfrm>
          <a:off x="398655" y="989968"/>
          <a:ext cx="7441329" cy="3747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164"/>
                <a:gridCol w="1264433"/>
                <a:gridCol w="1264433"/>
                <a:gridCol w="1264433"/>
                <a:gridCol w="1264433"/>
                <a:gridCol w="1264433"/>
              </a:tblGrid>
              <a:tr h="93690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algn="r"/>
                      <a:endParaRPr lang="en-US" sz="7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90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9635" y="120456"/>
            <a:ext cx="875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The Roadmap Process Template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7129" y="1006129"/>
            <a:ext cx="8403872" cy="949473"/>
            <a:chOff x="597129" y="1006129"/>
            <a:chExt cx="8403872" cy="949473"/>
          </a:xfrm>
        </p:grpSpPr>
        <p:sp>
          <p:nvSpPr>
            <p:cNvPr id="26" name="TextBox 25"/>
            <p:cNvSpPr txBox="1"/>
            <p:nvPr/>
          </p:nvSpPr>
          <p:spPr>
            <a:xfrm>
              <a:off x="8031305" y="1173255"/>
              <a:ext cx="969696" cy="52322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600" b="1" dirty="0" smtClean="0">
                  <a:latin typeface="Arial Narrow" panose="020B0606020202030204" pitchFamily="34" charset="0"/>
                </a:rPr>
                <a:t>Relevance</a:t>
              </a:r>
            </a:p>
            <a:p>
              <a:r>
                <a:rPr lang="en-US" sz="1200" b="1" dirty="0" smtClean="0">
                  <a:latin typeface="Arial Narrow" panose="020B0606020202030204" pitchFamily="34" charset="0"/>
                </a:rPr>
                <a:t>(know-why)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606459" y="1028493"/>
              <a:ext cx="731520" cy="7315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3211" y="1006129"/>
              <a:ext cx="4780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FontAwesome"/>
                </a:rPr>
                <a:t>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7129" y="1693992"/>
              <a:ext cx="7501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>
                      <a:lumMod val="50000"/>
                    </a:schemeClr>
                  </a:solidFill>
                </a:rPr>
                <a:t>Insights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073" y="1955921"/>
            <a:ext cx="8620509" cy="914472"/>
            <a:chOff x="292073" y="1955921"/>
            <a:chExt cx="8620509" cy="914472"/>
          </a:xfrm>
        </p:grpSpPr>
        <p:sp>
          <p:nvSpPr>
            <p:cNvPr id="27" name="TextBox 26"/>
            <p:cNvSpPr txBox="1"/>
            <p:nvPr/>
          </p:nvSpPr>
          <p:spPr>
            <a:xfrm>
              <a:off x="8031305" y="2163472"/>
              <a:ext cx="881277" cy="553998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b="1" dirty="0" smtClean="0">
                  <a:latin typeface="Arial Narrow" panose="020B0606020202030204" pitchFamily="34" charset="0"/>
                </a:rPr>
                <a:t>Strategy </a:t>
              </a:r>
            </a:p>
            <a:p>
              <a:r>
                <a:rPr lang="en-US" sz="1200" b="1" dirty="0" smtClean="0">
                  <a:latin typeface="Arial Narrow" panose="020B0606020202030204" pitchFamily="34" charset="0"/>
                </a:rPr>
                <a:t>(know-what)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6459" y="1955921"/>
              <a:ext cx="731520" cy="7315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5885" y="2006348"/>
              <a:ext cx="6126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FontAwesome"/>
                </a:rPr>
                <a:t>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2073" y="2624172"/>
              <a:ext cx="1360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>
                      <a:lumMod val="50000"/>
                    </a:schemeClr>
                  </a:solidFill>
                </a:rPr>
                <a:t>Offerings/Market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86149" y="4419918"/>
            <a:ext cx="7637301" cy="553485"/>
            <a:chOff x="1386149" y="4419918"/>
            <a:chExt cx="7637301" cy="553485"/>
          </a:xfrm>
        </p:grpSpPr>
        <p:sp>
          <p:nvSpPr>
            <p:cNvPr id="16" name="TextBox 15"/>
            <p:cNvSpPr txBox="1"/>
            <p:nvPr/>
          </p:nvSpPr>
          <p:spPr>
            <a:xfrm>
              <a:off x="1386149" y="4665626"/>
              <a:ext cx="537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2015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93762" y="4665626"/>
              <a:ext cx="57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2016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55262" y="4665626"/>
              <a:ext cx="57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2017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18920" y="4665626"/>
              <a:ext cx="57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2018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93118" y="4665626"/>
              <a:ext cx="57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2019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8645" y="4665626"/>
              <a:ext cx="572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2020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15847" y="4419918"/>
              <a:ext cx="1007603" cy="52322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600" b="1" dirty="0" smtClean="0">
                  <a:latin typeface="Arial Narrow" panose="020B0606020202030204" pitchFamily="34" charset="0"/>
                </a:rPr>
                <a:t>Time</a:t>
              </a:r>
            </a:p>
            <a:p>
              <a:r>
                <a:rPr lang="en-US" sz="1200" b="1" dirty="0" smtClean="0">
                  <a:latin typeface="Arial Narrow" panose="020B0606020202030204" pitchFamily="34" charset="0"/>
                </a:rPr>
                <a:t>(know-when)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7983" y="2904958"/>
            <a:ext cx="8581241" cy="1872914"/>
            <a:chOff x="477983" y="2904958"/>
            <a:chExt cx="8581241" cy="1872914"/>
          </a:xfrm>
        </p:grpSpPr>
        <p:sp>
          <p:nvSpPr>
            <p:cNvPr id="32" name="Oval 31"/>
            <p:cNvSpPr/>
            <p:nvPr/>
          </p:nvSpPr>
          <p:spPr>
            <a:xfrm>
              <a:off x="641635" y="3876126"/>
              <a:ext cx="731520" cy="7315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91703" y="3519940"/>
              <a:ext cx="1067521" cy="523220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r>
                <a:rPr lang="en-US" sz="1600" b="1" dirty="0" smtClean="0">
                  <a:latin typeface="Arial Narrow" panose="020B0606020202030204" pitchFamily="34" charset="0"/>
                </a:rPr>
                <a:t>Execution </a:t>
              </a:r>
            </a:p>
            <a:p>
              <a:r>
                <a:rPr lang="en-US" sz="1200" b="1" dirty="0" smtClean="0">
                  <a:latin typeface="Arial Narrow" panose="020B0606020202030204" pitchFamily="34" charset="0"/>
                </a:rPr>
                <a:t>(know-how)</a:t>
              </a:r>
              <a:endParaRPr lang="en-US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32222" y="3935972"/>
              <a:ext cx="6799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FontAwesome"/>
                </a:rPr>
                <a:t>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7983" y="4516262"/>
              <a:ext cx="9884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3158" y="3572008"/>
              <a:ext cx="9884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>
                      <a:lumMod val="50000"/>
                    </a:schemeClr>
                  </a:solidFill>
                </a:rPr>
                <a:t>Technology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06459" y="2904958"/>
              <a:ext cx="731520" cy="7315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/>
                </a:rPr>
                <a:t>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7839983" y="2904958"/>
              <a:ext cx="191321" cy="1832646"/>
            </a:xfrm>
            <a:prstGeom prst="rightBrace">
              <a:avLst/>
            </a:prstGeom>
            <a:ln w="12700">
              <a:solidFill>
                <a:srgbClr val="C0410E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60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83155" y="2123146"/>
            <a:ext cx="352640" cy="1197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Horizon is Long-Term...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738894"/>
              </p:ext>
            </p:extLst>
          </p:nvPr>
        </p:nvGraphicFramePr>
        <p:xfrm>
          <a:off x="935795" y="1401781"/>
          <a:ext cx="5543026" cy="268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33713" y="1706105"/>
            <a:ext cx="2053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you move further out in time,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roadmapping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 uses more qualitative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ata and outcomes are less predictable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3426" y="4377733"/>
            <a:ext cx="6370540" cy="353499"/>
            <a:chOff x="483426" y="4377733"/>
            <a:chExt cx="6370540" cy="353499"/>
          </a:xfrm>
        </p:grpSpPr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5802154" y="4377733"/>
              <a:ext cx="1051812" cy="35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en-GB" alt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Qualitative</a:t>
              </a:r>
              <a:endParaRPr lang="en-GB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652258" y="4554482"/>
              <a:ext cx="4213704" cy="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925" tIns="38963" rIns="77925" bIns="38963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483426" y="4377733"/>
              <a:ext cx="1168832" cy="353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Quantitative</a:t>
              </a:r>
              <a:endParaRPr lang="en-GB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341562" y="4377733"/>
              <a:ext cx="713579" cy="35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b="1" dirty="0" smtClean="0">
                  <a:solidFill>
                    <a:srgbClr val="C0410E"/>
                  </a:solidFill>
                  <a:latin typeface="Arial Narrow" pitchFamily="34" charset="0"/>
                </a:rPr>
                <a:t>Focus</a:t>
              </a:r>
              <a:endParaRPr lang="en-GB" altLang="en-US" sz="1800" b="1" dirty="0">
                <a:solidFill>
                  <a:srgbClr val="C0410E"/>
                </a:solidFill>
                <a:latin typeface="Arial Narrow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1873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288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002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76174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34347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85004" y="3966592"/>
            <a:ext cx="726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2898" y="1386929"/>
            <a:ext cx="854015" cy="2642199"/>
            <a:chOff x="332898" y="1386929"/>
            <a:chExt cx="854015" cy="2642199"/>
          </a:xfrm>
        </p:grpSpPr>
        <p:cxnSp>
          <p:nvCxnSpPr>
            <p:cNvPr id="28" name="Straight Arrow Connector 27"/>
            <p:cNvCxnSpPr>
              <a:stCxn id="25" idx="2"/>
              <a:endCxn id="26" idx="0"/>
            </p:cNvCxnSpPr>
            <p:nvPr/>
          </p:nvCxnSpPr>
          <p:spPr>
            <a:xfrm>
              <a:off x="759906" y="1756261"/>
              <a:ext cx="0" cy="1903535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 rot="-5400000">
              <a:off x="161062" y="2545240"/>
              <a:ext cx="1197686" cy="35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77114" tIns="37880" rIns="77114" bIns="3788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1800" b="1" dirty="0" smtClean="0">
                  <a:solidFill>
                    <a:srgbClr val="C0410E"/>
                  </a:solidFill>
                  <a:latin typeface="Arial Narrow" pitchFamily="34" charset="0"/>
                </a:rPr>
                <a:t>Uncertainty</a:t>
              </a:r>
              <a:endParaRPr lang="en-GB" altLang="en-US" sz="1200" b="1" dirty="0">
                <a:solidFill>
                  <a:srgbClr val="C0410E"/>
                </a:solidFill>
                <a:latin typeface="Arial Narrow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2898" y="1386929"/>
              <a:ext cx="85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High</a:t>
              </a:r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2898" y="3659796"/>
              <a:ext cx="85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Low</a:t>
              </a:r>
              <a:endPara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4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2|5.6|6.6|3.8|2.1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1.2|1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13.3|12.7|8.7|14.6|12.2|5.5|2.4|2.7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1.3|16.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C4E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12954</TotalTime>
  <Words>881</Words>
  <Application>Microsoft Office PowerPoint</Application>
  <PresentationFormat>On-screen Show (16:9)</PresentationFormat>
  <Paragraphs>229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FontAwesome</vt:lpstr>
      <vt:lpstr>Office Theme</vt:lpstr>
      <vt:lpstr>Title Slide</vt:lpstr>
      <vt:lpstr>Vision 2020</vt:lpstr>
      <vt:lpstr>PowerPoint Presentation</vt:lpstr>
      <vt:lpstr>Are You Ready for 2020?</vt:lpstr>
      <vt:lpstr>“For tomorrow belongs to the people who prepare for it today.”  –African Proverb</vt:lpstr>
      <vt:lpstr>What is Your Vision for 2020?</vt:lpstr>
      <vt:lpstr>How to Incorporate Your Vision into Your Teams’ DNA?</vt:lpstr>
      <vt:lpstr>PowerPoint Presentation</vt:lpstr>
      <vt:lpstr>PowerPoint Presentation</vt:lpstr>
      <vt:lpstr>Planning Horizon is Long-Term... </vt:lpstr>
      <vt:lpstr>PowerPoint Presentation</vt:lpstr>
      <vt:lpstr>Decision Support Tools  for Long-Term Planning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Pete Hayes</cp:lastModifiedBy>
  <cp:revision>177</cp:revision>
  <dcterms:created xsi:type="dcterms:W3CDTF">2015-01-27T22:01:09Z</dcterms:created>
  <dcterms:modified xsi:type="dcterms:W3CDTF">2015-02-16T17:26:53Z</dcterms:modified>
</cp:coreProperties>
</file>